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y="5143500" cx="9144000"/>
  <p:notesSz cx="6858000" cy="9144000"/>
  <p:embeddedFontLst>
    <p:embeddedFont>
      <p:font typeface="Raleway"/>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Raleway-bold.fntdata"/><Relationship Id="rId52" Type="http://schemas.openxmlformats.org/officeDocument/2006/relationships/font" Target="fonts/Raleway-regular.fntdata"/><Relationship Id="rId11" Type="http://schemas.openxmlformats.org/officeDocument/2006/relationships/slide" Target="slides/slide5.xml"/><Relationship Id="rId55" Type="http://schemas.openxmlformats.org/officeDocument/2006/relationships/font" Target="fonts/Raleway-boldItalic.fntdata"/><Relationship Id="rId10" Type="http://schemas.openxmlformats.org/officeDocument/2006/relationships/slide" Target="slides/slide4.xml"/><Relationship Id="rId54" Type="http://schemas.openxmlformats.org/officeDocument/2006/relationships/font" Target="fonts/Raleway-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factoring.guru/antipatterns/god-object"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factoring.guru/antipatterns/god-object"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97215c0b3b_1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g97215c0b3b_1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02c6a74a6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a02c6a74a6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t/>
            </a:r>
            <a:endParaRPr>
              <a:solidFill>
                <a:srgbClr val="595959"/>
              </a:solidFill>
            </a:endParaRPr>
          </a:p>
        </p:txBody>
      </p:sp>
      <p:sp>
        <p:nvSpPr>
          <p:cNvPr id="212" name="Google Shape;212;ga02c6a74a6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02c6a74a6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a02c6a74a6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t/>
            </a:r>
            <a:endParaRPr>
              <a:solidFill>
                <a:srgbClr val="595959"/>
              </a:solidFill>
            </a:endParaRPr>
          </a:p>
        </p:txBody>
      </p:sp>
      <p:sp>
        <p:nvSpPr>
          <p:cNvPr id="222" name="Google Shape;222;ga02c6a74a6_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02c6a74a6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a02c6a74a6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t/>
            </a:r>
            <a:endParaRPr>
              <a:solidFill>
                <a:srgbClr val="595959"/>
              </a:solidFill>
            </a:endParaRPr>
          </a:p>
        </p:txBody>
      </p:sp>
      <p:sp>
        <p:nvSpPr>
          <p:cNvPr id="232" name="Google Shape;232;ga02c6a74a6_0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02c6a74a6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a02c6a74a6_0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t/>
            </a:r>
            <a:endParaRPr>
              <a:solidFill>
                <a:srgbClr val="595959"/>
              </a:solidFill>
            </a:endParaRPr>
          </a:p>
        </p:txBody>
      </p:sp>
      <p:sp>
        <p:nvSpPr>
          <p:cNvPr id="242" name="Google Shape;242;ga02c6a74a6_0_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02c6a74a6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a02c6a74a6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t/>
            </a:r>
            <a:endParaRPr>
              <a:solidFill>
                <a:srgbClr val="595959"/>
              </a:solidFill>
            </a:endParaRPr>
          </a:p>
        </p:txBody>
      </p:sp>
      <p:sp>
        <p:nvSpPr>
          <p:cNvPr id="252" name="Google Shape;252;ga02c6a74a6_0_1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02c6a74a6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a02c6a74a6_0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t/>
            </a:r>
            <a:endParaRPr>
              <a:solidFill>
                <a:srgbClr val="595959"/>
              </a:solidFill>
            </a:endParaRPr>
          </a:p>
        </p:txBody>
      </p:sp>
      <p:sp>
        <p:nvSpPr>
          <p:cNvPr id="262" name="Google Shape;262;ga02c6a74a6_0_1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a02c6a74a6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ga02c6a74a6_0_1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t/>
            </a:r>
            <a:endParaRPr>
              <a:solidFill>
                <a:srgbClr val="595959"/>
              </a:solidFill>
            </a:endParaRPr>
          </a:p>
        </p:txBody>
      </p:sp>
      <p:sp>
        <p:nvSpPr>
          <p:cNvPr id="274" name="Google Shape;274;ga02c6a74a6_0_1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02c6a74a6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a02c6a74a6_0_1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t/>
            </a:r>
            <a:endParaRPr>
              <a:solidFill>
                <a:srgbClr val="595959"/>
              </a:solidFill>
            </a:endParaRPr>
          </a:p>
        </p:txBody>
      </p:sp>
      <p:sp>
        <p:nvSpPr>
          <p:cNvPr id="282" name="Google Shape;282;ga02c6a74a6_0_1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02c6a74a6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a02c6a74a6_0_2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t/>
            </a:r>
            <a:endParaRPr>
              <a:solidFill>
                <a:srgbClr val="595959"/>
              </a:solidFill>
            </a:endParaRPr>
          </a:p>
        </p:txBody>
      </p:sp>
      <p:sp>
        <p:nvSpPr>
          <p:cNvPr id="290" name="Google Shape;290;ga02c6a74a6_0_2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02c6a74a6_0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a02c6a74a6_0_2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t/>
            </a:r>
            <a:endParaRPr>
              <a:solidFill>
                <a:srgbClr val="595959"/>
              </a:solidFill>
            </a:endParaRPr>
          </a:p>
        </p:txBody>
      </p:sp>
      <p:sp>
        <p:nvSpPr>
          <p:cNvPr id="299" name="Google Shape;299;ga02c6a74a6_0_2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9b737d9eb8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g9b737d9eb8_0_2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t/>
            </a:r>
            <a:endParaRPr>
              <a:solidFill>
                <a:srgbClr val="595959"/>
              </a:solidFill>
            </a:endParaRPr>
          </a:p>
        </p:txBody>
      </p:sp>
      <p:sp>
        <p:nvSpPr>
          <p:cNvPr id="138" name="Google Shape;138;g9b737d9eb8_0_2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a02c6a74a6_0_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ga02c6a74a6_0_2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t/>
            </a:r>
            <a:endParaRPr>
              <a:solidFill>
                <a:srgbClr val="595959"/>
              </a:solidFill>
            </a:endParaRPr>
          </a:p>
        </p:txBody>
      </p:sp>
      <p:sp>
        <p:nvSpPr>
          <p:cNvPr id="308" name="Google Shape;308;ga02c6a74a6_0_2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02c6a74a6_0_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ga02c6a74a6_0_2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t/>
            </a:r>
            <a:endParaRPr>
              <a:solidFill>
                <a:srgbClr val="595959"/>
              </a:solidFill>
            </a:endParaRPr>
          </a:p>
        </p:txBody>
      </p:sp>
      <p:sp>
        <p:nvSpPr>
          <p:cNvPr id="318" name="Google Shape;318;ga02c6a74a6_0_2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a02c6a74a6_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ga02c6a74a6_0_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t/>
            </a:r>
            <a:endParaRPr>
              <a:solidFill>
                <a:srgbClr val="595959"/>
              </a:solidFill>
            </a:endParaRPr>
          </a:p>
        </p:txBody>
      </p:sp>
      <p:sp>
        <p:nvSpPr>
          <p:cNvPr id="328" name="Google Shape;328;ga02c6a74a6_0_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02c6a74a6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ga02c6a74a6_0_2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rPr lang="en">
                <a:solidFill>
                  <a:srgbClr val="595959"/>
                </a:solidFill>
              </a:rPr>
              <a:t>Pros</a:t>
            </a:r>
            <a:endParaRPr>
              <a:solidFill>
                <a:srgbClr val="595959"/>
              </a:solidFill>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You avoid tight coupling between the creator and the concrete products.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t>
            </a:r>
            <a:r>
              <a:rPr i="1" lang="en" sz="1200">
                <a:solidFill>
                  <a:srgbClr val="444444"/>
                </a:solidFill>
                <a:highlight>
                  <a:srgbClr val="FFFFFF"/>
                </a:highlight>
              </a:rPr>
              <a:t>Single Responsibility Principle</a:t>
            </a:r>
            <a:r>
              <a:rPr lang="en" sz="1200">
                <a:solidFill>
                  <a:srgbClr val="444444"/>
                </a:solidFill>
                <a:highlight>
                  <a:srgbClr val="FFFFFF"/>
                </a:highlight>
              </a:rPr>
              <a:t>. You can move the product creation code into one place in the program, making the code easier to support.</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t>
            </a:r>
            <a:r>
              <a:rPr i="1" lang="en" sz="1200">
                <a:solidFill>
                  <a:srgbClr val="444444"/>
                </a:solidFill>
                <a:highlight>
                  <a:srgbClr val="FFFFFF"/>
                </a:highlight>
              </a:rPr>
              <a:t>Open/Closed Principle</a:t>
            </a:r>
            <a:r>
              <a:rPr lang="en" sz="1200">
                <a:solidFill>
                  <a:srgbClr val="444444"/>
                </a:solidFill>
                <a:highlight>
                  <a:srgbClr val="FFFFFF"/>
                </a:highlight>
              </a:rPr>
              <a:t>. You can introduce new types of products into the program without breaking existing client code.</a:t>
            </a:r>
            <a:endParaRPr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Cons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The code may become more complicated since you need to introduce a lot of new subclasses to implement the pattern. The best case scenario is when you’re introducing the pattern into an existing hierarchy of creator classes.</a:t>
            </a:r>
            <a:endParaRPr sz="1200">
              <a:solidFill>
                <a:srgbClr val="444444"/>
              </a:solidFill>
              <a:highlight>
                <a:srgbClr val="FFFFFF"/>
              </a:highlight>
            </a:endParaRPr>
          </a:p>
          <a:p>
            <a:pPr indent="0" lvl="0" marL="0" rtl="0" algn="l">
              <a:lnSpc>
                <a:spcPct val="115000"/>
              </a:lnSpc>
              <a:spcBef>
                <a:spcPts val="0"/>
              </a:spcBef>
              <a:spcAft>
                <a:spcPts val="0"/>
              </a:spcAft>
              <a:buNone/>
            </a:pPr>
            <a:r>
              <a:t/>
            </a:r>
            <a:endParaRPr>
              <a:solidFill>
                <a:srgbClr val="595959"/>
              </a:solidFill>
            </a:endParaRPr>
          </a:p>
        </p:txBody>
      </p:sp>
      <p:sp>
        <p:nvSpPr>
          <p:cNvPr id="336" name="Google Shape;336;ga02c6a74a6_0_2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02c6a74a6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ga02c6a74a6_0_2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rPr lang="en">
                <a:solidFill>
                  <a:srgbClr val="595959"/>
                </a:solidFill>
              </a:rPr>
              <a:t>Pros</a:t>
            </a:r>
            <a:endParaRPr>
              <a:solidFill>
                <a:srgbClr val="595959"/>
              </a:solidFill>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You can be sure that the products you’re getting from a factory are compatible with each other.</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avoid tight coupling between concrete products and client code.</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t>
            </a:r>
            <a:r>
              <a:rPr i="1" lang="en" sz="1200">
                <a:solidFill>
                  <a:srgbClr val="444444"/>
                </a:solidFill>
                <a:highlight>
                  <a:srgbClr val="FFFFFF"/>
                </a:highlight>
              </a:rPr>
              <a:t>Single Responsibility Principle</a:t>
            </a:r>
            <a:r>
              <a:rPr lang="en" sz="1200">
                <a:solidFill>
                  <a:srgbClr val="444444"/>
                </a:solidFill>
                <a:highlight>
                  <a:srgbClr val="FFFFFF"/>
                </a:highlight>
              </a:rPr>
              <a:t>. You can extract the product creation code into one place, making the code easier to support.</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t>
            </a:r>
            <a:r>
              <a:rPr i="1" lang="en" sz="1200">
                <a:solidFill>
                  <a:srgbClr val="444444"/>
                </a:solidFill>
                <a:highlight>
                  <a:srgbClr val="FFFFFF"/>
                </a:highlight>
              </a:rPr>
              <a:t>Open/Closed Principle</a:t>
            </a:r>
            <a:r>
              <a:rPr lang="en" sz="1200">
                <a:solidFill>
                  <a:srgbClr val="444444"/>
                </a:solidFill>
                <a:highlight>
                  <a:srgbClr val="FFFFFF"/>
                </a:highlight>
              </a:rPr>
              <a:t>. You can introduce new variants of products without breaking existing client code.</a:t>
            </a:r>
            <a:endParaRPr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Cons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The code may become more complicated than it should be, since a lot of new interfaces and classes are introduced along with the pattern.</a:t>
            </a:r>
            <a:endParaRPr sz="1200">
              <a:solidFill>
                <a:srgbClr val="444444"/>
              </a:solidFill>
              <a:highlight>
                <a:srgbClr val="FFFFFF"/>
              </a:highlight>
            </a:endParaRPr>
          </a:p>
        </p:txBody>
      </p:sp>
      <p:sp>
        <p:nvSpPr>
          <p:cNvPr id="348" name="Google Shape;348;ga02c6a74a6_0_2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02c6a74a6_0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0" name="Google Shape;360;ga02c6a74a6_0_3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rPr lang="en">
                <a:solidFill>
                  <a:srgbClr val="595959"/>
                </a:solidFill>
              </a:rPr>
              <a:t>Pros</a:t>
            </a:r>
            <a:endParaRPr>
              <a:solidFill>
                <a:srgbClr val="595959"/>
              </a:solidFill>
            </a:endParaRPr>
          </a:p>
          <a:p>
            <a:pPr indent="-304800" lvl="2" marL="1371600" marR="1397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construct objects step-by-step, defer construction steps or run steps recursively.</a:t>
            </a:r>
            <a:endParaRPr sz="1200">
              <a:solidFill>
                <a:srgbClr val="444444"/>
              </a:solidFill>
              <a:highlight>
                <a:srgbClr val="FFFFFF"/>
              </a:highlight>
            </a:endParaRPr>
          </a:p>
          <a:p>
            <a:pPr indent="-304800" lvl="2" marL="1371600" marR="1397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reuse the same construction code when building various representations of products.</a:t>
            </a:r>
            <a:endParaRPr sz="1200">
              <a:solidFill>
                <a:srgbClr val="444444"/>
              </a:solidFill>
              <a:highlight>
                <a:srgbClr val="FFFFFF"/>
              </a:highlight>
            </a:endParaRPr>
          </a:p>
          <a:p>
            <a:pPr indent="-304800" lvl="2" marL="1371600" marR="1397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t>
            </a:r>
            <a:r>
              <a:rPr i="1" lang="en" sz="1200">
                <a:solidFill>
                  <a:srgbClr val="444444"/>
                </a:solidFill>
                <a:highlight>
                  <a:srgbClr val="FFFFFF"/>
                </a:highlight>
              </a:rPr>
              <a:t>Single Responsibility Principle</a:t>
            </a:r>
            <a:r>
              <a:rPr lang="en" sz="1200">
                <a:solidFill>
                  <a:srgbClr val="444444"/>
                </a:solidFill>
                <a:highlight>
                  <a:srgbClr val="FFFFFF"/>
                </a:highlight>
              </a:rPr>
              <a:t>. You can isolate complex construction code from the business logic of the product.</a:t>
            </a:r>
            <a:endParaRPr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Cons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The overall complexity of the code increases since the pattern requires creating multiple new classes.</a:t>
            </a:r>
            <a:endParaRPr sz="1200">
              <a:solidFill>
                <a:srgbClr val="444444"/>
              </a:solidFill>
              <a:highlight>
                <a:srgbClr val="FFFFFF"/>
              </a:highlight>
            </a:endParaRPr>
          </a:p>
        </p:txBody>
      </p:sp>
      <p:sp>
        <p:nvSpPr>
          <p:cNvPr id="361" name="Google Shape;361;ga02c6a74a6_0_3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a02c6a74a6_0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a02c6a74a6_0_3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rPr lang="en">
                <a:solidFill>
                  <a:srgbClr val="595959"/>
                </a:solidFill>
              </a:rPr>
              <a:t>Pros</a:t>
            </a:r>
            <a:endParaRPr>
              <a:solidFill>
                <a:srgbClr val="595959"/>
              </a:solidFill>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You can clone objects without coupling to their concrete classes.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get rid of repeated initialization code in favor of cloning pre-built prototypes.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produce complex objects more conveniently.</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get an alternative to inheritance when dealing with configuration presets for complex objects.</a:t>
            </a:r>
            <a:endParaRPr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Cons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Cloning complex objects that have circular references might be very tricky.</a:t>
            </a:r>
            <a:endParaRPr sz="1200">
              <a:solidFill>
                <a:srgbClr val="444444"/>
              </a:solidFill>
              <a:highlight>
                <a:srgbClr val="FFFFFF"/>
              </a:highlight>
            </a:endParaRPr>
          </a:p>
        </p:txBody>
      </p:sp>
      <p:sp>
        <p:nvSpPr>
          <p:cNvPr id="375" name="Google Shape;375;ga02c6a74a6_0_3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a02c6a74a6_0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ga02c6a74a6_0_3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rPr lang="en">
                <a:solidFill>
                  <a:srgbClr val="595959"/>
                </a:solidFill>
              </a:rPr>
              <a:t>Pros</a:t>
            </a:r>
            <a:endParaRPr>
              <a:solidFill>
                <a:srgbClr val="595959"/>
              </a:solidFill>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You can be sure that a class has only a single instance.</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gain a global access point to that instance.</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The singleton object is initialized only when it’s requested for the first time.</a:t>
            </a:r>
            <a:endParaRPr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Cons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Violates the </a:t>
            </a:r>
            <a:r>
              <a:rPr i="1" lang="en" sz="1200">
                <a:solidFill>
                  <a:srgbClr val="444444"/>
                </a:solidFill>
                <a:highlight>
                  <a:srgbClr val="FFFFFF"/>
                </a:highlight>
              </a:rPr>
              <a:t>Single Responsibility Principle</a:t>
            </a:r>
            <a:r>
              <a:rPr lang="en" sz="1200">
                <a:solidFill>
                  <a:srgbClr val="444444"/>
                </a:solidFill>
                <a:highlight>
                  <a:srgbClr val="FFFFFF"/>
                </a:highlight>
              </a:rPr>
              <a:t>. The pattern solves two problems at the time.</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The Singleton pattern can mask bad design, for instance, when the components of the program know too much about each other.</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The pattern requires special treatment in a multithreaded environment so that multiple threads won’t create a singleton object several times.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It may be difficult to unit test the client code of the Singleton because many test frameworks rely on inheritance when producing mock objects. Since the constructor of the singleton class is private and overriding static methods is impossible in most languages, you will need to think of a creative way to mock the singleton. Or just don’t write the tests. Or don’t use the Singleton pattern.</a:t>
            </a:r>
            <a:endParaRPr sz="1200">
              <a:solidFill>
                <a:srgbClr val="444444"/>
              </a:solidFill>
              <a:highlight>
                <a:srgbClr val="FFFFFF"/>
              </a:highlight>
            </a:endParaRPr>
          </a:p>
        </p:txBody>
      </p:sp>
      <p:sp>
        <p:nvSpPr>
          <p:cNvPr id="386" name="Google Shape;386;ga02c6a74a6_0_3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a02c6a74a6_0_3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ga02c6a74a6_0_3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rPr lang="en">
                <a:solidFill>
                  <a:srgbClr val="595959"/>
                </a:solidFill>
              </a:rPr>
              <a:t>Pros</a:t>
            </a:r>
            <a:endParaRPr>
              <a:solidFill>
                <a:srgbClr val="595959"/>
              </a:solidFill>
            </a:endParaRPr>
          </a:p>
          <a:p>
            <a:pPr indent="-304800" lvl="2" marL="1371600" rtl="0" algn="l">
              <a:lnSpc>
                <a:spcPct val="115000"/>
              </a:lnSpc>
              <a:spcBef>
                <a:spcPts val="0"/>
              </a:spcBef>
              <a:spcAft>
                <a:spcPts val="0"/>
              </a:spcAft>
              <a:buClr>
                <a:srgbClr val="444444"/>
              </a:buClr>
              <a:buSzPts val="1200"/>
              <a:buChar char="■"/>
            </a:pPr>
            <a:r>
              <a:rPr i="1" lang="en" sz="1200">
                <a:solidFill>
                  <a:srgbClr val="444444"/>
                </a:solidFill>
                <a:highlight>
                  <a:srgbClr val="FFFFFF"/>
                </a:highlight>
              </a:rPr>
              <a:t>Single Responsibility Principle</a:t>
            </a:r>
            <a:r>
              <a:rPr lang="en" sz="1200">
                <a:solidFill>
                  <a:srgbClr val="444444"/>
                </a:solidFill>
                <a:highlight>
                  <a:srgbClr val="FFFFFF"/>
                </a:highlight>
              </a:rPr>
              <a:t>. You can separate the interface or data conversion code from the primary business logic of the program.</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t>
            </a:r>
            <a:r>
              <a:rPr i="1" lang="en" sz="1200">
                <a:solidFill>
                  <a:srgbClr val="444444"/>
                </a:solidFill>
                <a:highlight>
                  <a:srgbClr val="FFFFFF"/>
                </a:highlight>
              </a:rPr>
              <a:t>Open/Closed Principle</a:t>
            </a:r>
            <a:r>
              <a:rPr lang="en" sz="1200">
                <a:solidFill>
                  <a:srgbClr val="444444"/>
                </a:solidFill>
                <a:highlight>
                  <a:srgbClr val="FFFFFF"/>
                </a:highlight>
              </a:rPr>
              <a:t>. You can introduce new types of adapters into the program without breaking the existing client code, as long as they work with the adapters through the client interface.</a:t>
            </a:r>
            <a:endParaRPr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Cons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The overall complexity of the code increases because you need to introduce a set of new interfaces and classes. Sometimes it’s simpler just to change the service class so that it matches the rest of your code.</a:t>
            </a:r>
            <a:endParaRPr sz="1200">
              <a:solidFill>
                <a:srgbClr val="444444"/>
              </a:solidFill>
              <a:highlight>
                <a:srgbClr val="FFFFFF"/>
              </a:highlight>
            </a:endParaRPr>
          </a:p>
        </p:txBody>
      </p:sp>
      <p:sp>
        <p:nvSpPr>
          <p:cNvPr id="397" name="Google Shape;397;ga02c6a74a6_0_3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a02c6a74a6_0_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ga02c6a74a6_0_3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rPr lang="en">
                <a:solidFill>
                  <a:srgbClr val="595959"/>
                </a:solidFill>
              </a:rPr>
              <a:t>Pros</a:t>
            </a:r>
            <a:endParaRPr>
              <a:solidFill>
                <a:srgbClr val="595959"/>
              </a:solidFill>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You can create platform-independent classes and apps.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The client code works with high-level abstractions. It isn’t exposed to the platform details.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t>
            </a:r>
            <a:r>
              <a:rPr i="1" lang="en" sz="1200">
                <a:solidFill>
                  <a:srgbClr val="444444"/>
                </a:solidFill>
                <a:highlight>
                  <a:srgbClr val="FFFFFF"/>
                </a:highlight>
              </a:rPr>
              <a:t>Open/Closed Principle</a:t>
            </a:r>
            <a:r>
              <a:rPr lang="en" sz="1200">
                <a:solidFill>
                  <a:srgbClr val="444444"/>
                </a:solidFill>
                <a:highlight>
                  <a:srgbClr val="FFFFFF"/>
                </a:highlight>
              </a:rPr>
              <a:t>. You can introduce new abstractions and implementations independently from each other.</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t>
            </a:r>
            <a:r>
              <a:rPr i="1" lang="en" sz="1200">
                <a:solidFill>
                  <a:srgbClr val="444444"/>
                </a:solidFill>
                <a:highlight>
                  <a:srgbClr val="FFFFFF"/>
                </a:highlight>
              </a:rPr>
              <a:t>Single Responsibility Principle</a:t>
            </a:r>
            <a:r>
              <a:rPr lang="en" sz="1200">
                <a:solidFill>
                  <a:srgbClr val="444444"/>
                </a:solidFill>
                <a:highlight>
                  <a:srgbClr val="FFFFFF"/>
                </a:highlight>
              </a:rPr>
              <a:t>. You can focus on high-level logic in the abstraction and on platform details in the implementation.</a:t>
            </a:r>
            <a:endParaRPr i="1"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Cons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might make the code more complicated by applying the pattern to a highly cohesive class.</a:t>
            </a:r>
            <a:endParaRPr sz="1200">
              <a:solidFill>
                <a:srgbClr val="444444"/>
              </a:solidFill>
              <a:highlight>
                <a:srgbClr val="FFFFFF"/>
              </a:highlight>
            </a:endParaRPr>
          </a:p>
        </p:txBody>
      </p:sp>
      <p:sp>
        <p:nvSpPr>
          <p:cNvPr id="408" name="Google Shape;408;ga02c6a74a6_0_3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97215c0b3b_12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g97215c0b3b_12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1" marL="914400" rtl="0" algn="l">
              <a:lnSpc>
                <a:spcPct val="115000"/>
              </a:lnSpc>
              <a:spcBef>
                <a:spcPts val="0"/>
              </a:spcBef>
              <a:spcAft>
                <a:spcPts val="0"/>
              </a:spcAft>
              <a:buClr>
                <a:srgbClr val="595959"/>
              </a:buClr>
              <a:buSzPts val="1100"/>
              <a:buChar char="○"/>
            </a:pPr>
            <a:r>
              <a:t/>
            </a:r>
            <a:endParaRPr>
              <a:solidFill>
                <a:srgbClr val="595959"/>
              </a:solidFill>
            </a:endParaRPr>
          </a:p>
        </p:txBody>
      </p:sp>
      <p:sp>
        <p:nvSpPr>
          <p:cNvPr id="146" name="Google Shape;146;g97215c0b3b_12_1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a02c6a74a6_0_3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ga02c6a74a6_0_3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rPr lang="en">
                <a:solidFill>
                  <a:srgbClr val="595959"/>
                </a:solidFill>
              </a:rPr>
              <a:t>Pros</a:t>
            </a:r>
            <a:endParaRPr>
              <a:solidFill>
                <a:srgbClr val="595959"/>
              </a:solidFill>
            </a:endParaRPr>
          </a:p>
          <a:p>
            <a:pPr indent="-304800" lvl="2" marL="1371600" marR="1397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work with complex tree structures more conveniently: use polymorphism and recursion to your advantage.</a:t>
            </a:r>
            <a:endParaRPr sz="1200">
              <a:solidFill>
                <a:srgbClr val="444444"/>
              </a:solidFill>
              <a:highlight>
                <a:srgbClr val="FFFFFF"/>
              </a:highlight>
            </a:endParaRPr>
          </a:p>
          <a:p>
            <a:pPr indent="-304800" lvl="2" marL="1371600" marR="1397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t>
            </a:r>
            <a:r>
              <a:rPr i="1" lang="en" sz="1200">
                <a:solidFill>
                  <a:srgbClr val="444444"/>
                </a:solidFill>
                <a:highlight>
                  <a:srgbClr val="FFFFFF"/>
                </a:highlight>
              </a:rPr>
              <a:t>Open/Closed Principle</a:t>
            </a:r>
            <a:r>
              <a:rPr lang="en" sz="1200">
                <a:solidFill>
                  <a:srgbClr val="444444"/>
                </a:solidFill>
                <a:highlight>
                  <a:srgbClr val="FFFFFF"/>
                </a:highlight>
              </a:rPr>
              <a:t>. You can introduce new element types into the app without breaking the existing code, which now works with the object tree.</a:t>
            </a:r>
            <a:endParaRPr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Cons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It might be difficult to provide a common interface for classes whose functionality differs too much. In certain scenarios, you’d need to overgeneralize the component interface, making it harder to comprehend.</a:t>
            </a:r>
            <a:endParaRPr sz="1200">
              <a:solidFill>
                <a:srgbClr val="444444"/>
              </a:solidFill>
              <a:highlight>
                <a:srgbClr val="FFFFFF"/>
              </a:highlight>
            </a:endParaRPr>
          </a:p>
        </p:txBody>
      </p:sp>
      <p:sp>
        <p:nvSpPr>
          <p:cNvPr id="419" name="Google Shape;419;ga02c6a74a6_0_3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a02c6a74a6_0_4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ga02c6a74a6_0_4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rPr lang="en">
                <a:solidFill>
                  <a:srgbClr val="595959"/>
                </a:solidFill>
              </a:rPr>
              <a:t>Pros</a:t>
            </a:r>
            <a:endParaRPr>
              <a:solidFill>
                <a:srgbClr val="595959"/>
              </a:solidFill>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You can extend an object’s behavior without making a new subclass.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add or remove responsibilities from an object at runtime.</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combine several behaviors by wrapping an object into multiple decorators.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t>
            </a:r>
            <a:r>
              <a:rPr i="1" lang="en" sz="1200">
                <a:solidFill>
                  <a:srgbClr val="444444"/>
                </a:solidFill>
                <a:highlight>
                  <a:srgbClr val="FFFFFF"/>
                </a:highlight>
              </a:rPr>
              <a:t>Single Responsibility Principle</a:t>
            </a:r>
            <a:r>
              <a:rPr lang="en" sz="1200">
                <a:solidFill>
                  <a:srgbClr val="444444"/>
                </a:solidFill>
                <a:highlight>
                  <a:srgbClr val="FFFFFF"/>
                </a:highlight>
              </a:rPr>
              <a:t>. You can divide a monolithic class that implements many possible variants of behavior into several smaller classes.</a:t>
            </a:r>
            <a:endParaRPr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Cons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It’s hard to remove a specific wrapper from the wrappers stack.</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It’s hard to implement a decorator in such a way that its behavior doesn’t depend on the order in the decorators stack.</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The initial configuration code of layers might look pretty ugly.</a:t>
            </a:r>
            <a:endParaRPr sz="1200">
              <a:solidFill>
                <a:srgbClr val="444444"/>
              </a:solidFill>
              <a:highlight>
                <a:srgbClr val="FFFFFF"/>
              </a:highlight>
            </a:endParaRPr>
          </a:p>
        </p:txBody>
      </p:sp>
      <p:sp>
        <p:nvSpPr>
          <p:cNvPr id="429" name="Google Shape;429;ga02c6a74a6_0_4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a02c6a74a6_0_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ga02c6a74a6_0_4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rPr lang="en">
                <a:solidFill>
                  <a:srgbClr val="595959"/>
                </a:solidFill>
              </a:rPr>
              <a:t>Pros</a:t>
            </a:r>
            <a:endParaRPr>
              <a:solidFill>
                <a:srgbClr val="595959"/>
              </a:solidFill>
            </a:endParaRPr>
          </a:p>
          <a:p>
            <a:pPr indent="-304800" lvl="2" marL="1371600" marR="1397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isolate your code from the complexity of a subsystem.</a:t>
            </a:r>
            <a:endParaRPr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Cons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 facade can become </a:t>
            </a:r>
            <a:r>
              <a:rPr b="1" lang="en" sz="1200">
                <a:solidFill>
                  <a:srgbClr val="4F1F46"/>
                </a:solidFill>
                <a:highlight>
                  <a:srgbClr val="FFFFFF"/>
                </a:highlight>
                <a:uFill>
                  <a:noFill/>
                </a:uFill>
                <a:hlinkClick r:id="rId2">
                  <a:extLst>
                    <a:ext uri="{A12FA001-AC4F-418D-AE19-62706E023703}">
                      <ahyp:hlinkClr val="tx"/>
                    </a:ext>
                  </a:extLst>
                </a:hlinkClick>
              </a:rPr>
              <a:t>a god object</a:t>
            </a:r>
            <a:r>
              <a:rPr lang="en" sz="1200">
                <a:solidFill>
                  <a:srgbClr val="444444"/>
                </a:solidFill>
                <a:highlight>
                  <a:srgbClr val="FFFFFF"/>
                </a:highlight>
              </a:rPr>
              <a:t> coupled to all classes of an app.</a:t>
            </a:r>
            <a:endParaRPr sz="1200">
              <a:solidFill>
                <a:srgbClr val="444444"/>
              </a:solidFill>
              <a:highlight>
                <a:srgbClr val="FFFFFF"/>
              </a:highlight>
            </a:endParaRPr>
          </a:p>
        </p:txBody>
      </p:sp>
      <p:sp>
        <p:nvSpPr>
          <p:cNvPr id="439" name="Google Shape;439;ga02c6a74a6_0_4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a02c6a74a6_0_4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a02c6a74a6_0_4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rPr lang="en">
                <a:solidFill>
                  <a:srgbClr val="595959"/>
                </a:solidFill>
              </a:rPr>
              <a:t>Pros</a:t>
            </a:r>
            <a:endParaRPr>
              <a:solidFill>
                <a:srgbClr val="595959"/>
              </a:solidFill>
            </a:endParaRPr>
          </a:p>
          <a:p>
            <a:pPr indent="-304800" lvl="2" marL="1371600" marR="1397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save lots of RAM, assuming your program has tons of similar objects.</a:t>
            </a:r>
            <a:endParaRPr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Cons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might be trading RAM over CPU cycles when some of the context data needs to be recalculated each time somebody calls a flyweight method.</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The code becomes much more complicated. New team members will always be wondering why the state of an entity was separated in such a way.</a:t>
            </a:r>
            <a:endParaRPr sz="1200">
              <a:solidFill>
                <a:srgbClr val="444444"/>
              </a:solidFill>
              <a:highlight>
                <a:srgbClr val="FFFFFF"/>
              </a:highlight>
            </a:endParaRPr>
          </a:p>
        </p:txBody>
      </p:sp>
      <p:sp>
        <p:nvSpPr>
          <p:cNvPr id="449" name="Google Shape;449;ga02c6a74a6_0_4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a02c6a74a6_0_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ga02c6a74a6_0_4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rPr lang="en">
                <a:solidFill>
                  <a:srgbClr val="595959"/>
                </a:solidFill>
              </a:rPr>
              <a:t>Pros</a:t>
            </a:r>
            <a:endParaRPr>
              <a:solidFill>
                <a:srgbClr val="595959"/>
              </a:solidFill>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You can control the service object without clients knowing about it.</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manage the lifecycle of the service object when clients don’t care about it.</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The proxy works even if the service object isn’t ready or is not available.</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t>
            </a:r>
            <a:r>
              <a:rPr i="1" lang="en" sz="1200">
                <a:solidFill>
                  <a:srgbClr val="444444"/>
                </a:solidFill>
                <a:highlight>
                  <a:srgbClr val="FFFFFF"/>
                </a:highlight>
              </a:rPr>
              <a:t>Open/Closed Principle</a:t>
            </a:r>
            <a:r>
              <a:rPr lang="en" sz="1200">
                <a:solidFill>
                  <a:srgbClr val="444444"/>
                </a:solidFill>
                <a:highlight>
                  <a:srgbClr val="FFFFFF"/>
                </a:highlight>
              </a:rPr>
              <a:t>. You can introduce new proxies without changing the service or clients.</a:t>
            </a:r>
            <a:endParaRPr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Cons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The code may become more complicated since you need to introduce a lot of new classes.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The response from the service might get delayed.</a:t>
            </a:r>
            <a:endParaRPr sz="1200">
              <a:solidFill>
                <a:srgbClr val="444444"/>
              </a:solidFill>
              <a:highlight>
                <a:srgbClr val="FFFFFF"/>
              </a:highlight>
            </a:endParaRPr>
          </a:p>
        </p:txBody>
      </p:sp>
      <p:sp>
        <p:nvSpPr>
          <p:cNvPr id="459" name="Google Shape;459;ga02c6a74a6_0_4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a02c6a74a6_0_4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ga02c6a74a6_0_4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rPr lang="en">
                <a:solidFill>
                  <a:srgbClr val="595959"/>
                </a:solidFill>
              </a:rPr>
              <a:t>Pros</a:t>
            </a:r>
            <a:endParaRPr>
              <a:solidFill>
                <a:srgbClr val="595959"/>
              </a:solidFill>
            </a:endParaRPr>
          </a:p>
          <a:p>
            <a:pPr indent="-304800" lvl="2" marL="1371600" marR="1397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control the order of request handling.</a:t>
            </a:r>
            <a:endParaRPr sz="1200">
              <a:solidFill>
                <a:srgbClr val="444444"/>
              </a:solidFill>
              <a:highlight>
                <a:srgbClr val="FFFFFF"/>
              </a:highlight>
            </a:endParaRPr>
          </a:p>
          <a:p>
            <a:pPr indent="-304800" lvl="2" marL="1371600" marR="1397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t>
            </a:r>
            <a:r>
              <a:rPr i="1" lang="en" sz="1200">
                <a:solidFill>
                  <a:srgbClr val="444444"/>
                </a:solidFill>
                <a:highlight>
                  <a:srgbClr val="FFFFFF"/>
                </a:highlight>
              </a:rPr>
              <a:t>Single Responsibility Principle</a:t>
            </a:r>
            <a:r>
              <a:rPr lang="en" sz="1200">
                <a:solidFill>
                  <a:srgbClr val="444444"/>
                </a:solidFill>
                <a:highlight>
                  <a:srgbClr val="FFFFFF"/>
                </a:highlight>
              </a:rPr>
              <a:t>. You can decouple classes that invoke operations from classes that perform operations.</a:t>
            </a:r>
            <a:endParaRPr sz="1200">
              <a:solidFill>
                <a:srgbClr val="444444"/>
              </a:solidFill>
              <a:highlight>
                <a:srgbClr val="FFFFFF"/>
              </a:highlight>
            </a:endParaRPr>
          </a:p>
          <a:p>
            <a:pPr indent="-304800" lvl="2" marL="1371600" marR="1397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t>
            </a:r>
            <a:r>
              <a:rPr i="1" lang="en" sz="1200">
                <a:solidFill>
                  <a:srgbClr val="444444"/>
                </a:solidFill>
                <a:highlight>
                  <a:srgbClr val="FFFFFF"/>
                </a:highlight>
              </a:rPr>
              <a:t>Open/Closed Principle</a:t>
            </a:r>
            <a:r>
              <a:rPr lang="en" sz="1200">
                <a:solidFill>
                  <a:srgbClr val="444444"/>
                </a:solidFill>
                <a:highlight>
                  <a:srgbClr val="FFFFFF"/>
                </a:highlight>
              </a:rPr>
              <a:t>. You can introduce new handlers into the app without breaking the existing client code.</a:t>
            </a:r>
            <a:endParaRPr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Cons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Some requests may end up unhandled.</a:t>
            </a:r>
            <a:endParaRPr sz="1200">
              <a:solidFill>
                <a:srgbClr val="444444"/>
              </a:solidFill>
              <a:highlight>
                <a:srgbClr val="FFFFFF"/>
              </a:highlight>
            </a:endParaRPr>
          </a:p>
        </p:txBody>
      </p:sp>
      <p:sp>
        <p:nvSpPr>
          <p:cNvPr id="473" name="Google Shape;473;ga02c6a74a6_0_4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a02c6a74a6_0_4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ga02c6a74a6_0_4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rPr lang="en">
                <a:solidFill>
                  <a:srgbClr val="595959"/>
                </a:solidFill>
              </a:rPr>
              <a:t>Pros</a:t>
            </a:r>
            <a:endParaRPr>
              <a:solidFill>
                <a:srgbClr val="595959"/>
              </a:solidFill>
            </a:endParaRPr>
          </a:p>
          <a:p>
            <a:pPr indent="-304800" lvl="2" marL="1371600" rtl="0" algn="l">
              <a:lnSpc>
                <a:spcPct val="115000"/>
              </a:lnSpc>
              <a:spcBef>
                <a:spcPts val="0"/>
              </a:spcBef>
              <a:spcAft>
                <a:spcPts val="0"/>
              </a:spcAft>
              <a:buClr>
                <a:srgbClr val="444444"/>
              </a:buClr>
              <a:buSzPts val="1200"/>
              <a:buChar char="■"/>
            </a:pPr>
            <a:r>
              <a:rPr i="1" lang="en" sz="1200">
                <a:solidFill>
                  <a:srgbClr val="444444"/>
                </a:solidFill>
                <a:highlight>
                  <a:srgbClr val="FFFFFF"/>
                </a:highlight>
              </a:rPr>
              <a:t>Single Responsibility Principle</a:t>
            </a:r>
            <a:r>
              <a:rPr lang="en" sz="1200">
                <a:solidFill>
                  <a:srgbClr val="444444"/>
                </a:solidFill>
                <a:highlight>
                  <a:srgbClr val="FFFFFF"/>
                </a:highlight>
              </a:rPr>
              <a:t>. You can decouple classes that invoke operations from classes that perform these operations.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t>
            </a:r>
            <a:r>
              <a:rPr i="1" lang="en" sz="1200">
                <a:solidFill>
                  <a:srgbClr val="444444"/>
                </a:solidFill>
                <a:highlight>
                  <a:srgbClr val="FFFFFF"/>
                </a:highlight>
              </a:rPr>
              <a:t>Open/Closed Principle</a:t>
            </a:r>
            <a:r>
              <a:rPr lang="en" sz="1200">
                <a:solidFill>
                  <a:srgbClr val="444444"/>
                </a:solidFill>
                <a:highlight>
                  <a:srgbClr val="FFFFFF"/>
                </a:highlight>
              </a:rPr>
              <a:t>. You can introduce new commands into the app without breaking existing client code.</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implement undo/redo.</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implement deferred execution of operations.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assemble a set of simple commands into a complex one.</a:t>
            </a:r>
            <a:endParaRPr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Cons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The code may become more complicated since you’re introducing a whole new layer between senders and receivers.</a:t>
            </a:r>
            <a:endParaRPr sz="1200">
              <a:solidFill>
                <a:srgbClr val="444444"/>
              </a:solidFill>
              <a:highlight>
                <a:srgbClr val="FFFFFF"/>
              </a:highlight>
            </a:endParaRPr>
          </a:p>
        </p:txBody>
      </p:sp>
      <p:sp>
        <p:nvSpPr>
          <p:cNvPr id="487" name="Google Shape;487;ga02c6a74a6_0_4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a02c6a74a6_0_5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ga02c6a74a6_0_5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rPr lang="en">
                <a:solidFill>
                  <a:srgbClr val="595959"/>
                </a:solidFill>
              </a:rPr>
              <a:t>Pros</a:t>
            </a:r>
            <a:endParaRPr>
              <a:solidFill>
                <a:srgbClr val="595959"/>
              </a:solidFill>
            </a:endParaRPr>
          </a:p>
          <a:p>
            <a:pPr indent="-304800" lvl="2" marL="1371600" rtl="0" algn="l">
              <a:lnSpc>
                <a:spcPct val="115000"/>
              </a:lnSpc>
              <a:spcBef>
                <a:spcPts val="0"/>
              </a:spcBef>
              <a:spcAft>
                <a:spcPts val="0"/>
              </a:spcAft>
              <a:buClr>
                <a:srgbClr val="444444"/>
              </a:buClr>
              <a:buSzPts val="1200"/>
              <a:buChar char="■"/>
            </a:pPr>
            <a:r>
              <a:rPr i="1" lang="en" sz="1200">
                <a:solidFill>
                  <a:srgbClr val="444444"/>
                </a:solidFill>
                <a:highlight>
                  <a:srgbClr val="FFFFFF"/>
                </a:highlight>
              </a:rPr>
              <a:t>Single Responsibility Principle</a:t>
            </a:r>
            <a:r>
              <a:rPr lang="en" sz="1200">
                <a:solidFill>
                  <a:srgbClr val="444444"/>
                </a:solidFill>
                <a:highlight>
                  <a:srgbClr val="FFFFFF"/>
                </a:highlight>
              </a:rPr>
              <a:t>. You can clean up the client code and the collections by extracting bulky traversal algorithms into separate classes.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t>
            </a:r>
            <a:r>
              <a:rPr i="1" lang="en" sz="1200">
                <a:solidFill>
                  <a:srgbClr val="444444"/>
                </a:solidFill>
                <a:highlight>
                  <a:srgbClr val="FFFFFF"/>
                </a:highlight>
              </a:rPr>
              <a:t>Open/Closed Principle</a:t>
            </a:r>
            <a:r>
              <a:rPr lang="en" sz="1200">
                <a:solidFill>
                  <a:srgbClr val="444444"/>
                </a:solidFill>
                <a:highlight>
                  <a:srgbClr val="FFFFFF"/>
                </a:highlight>
              </a:rPr>
              <a:t>. You can implement new types of collections and iterators and pass them to existing code without breaking anything.</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iterate over the same collection in parallel because each iterator object contains its own iteration state.</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For the same reason, you can delay an iteration and continue it when needed.</a:t>
            </a:r>
            <a:endParaRPr i="1"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Cons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Applying the pattern can be an overkill if your app only works with simple collections.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Using an iterator may be less efficient than going through elements of some specialized collections directly.</a:t>
            </a:r>
            <a:endParaRPr sz="1200">
              <a:solidFill>
                <a:srgbClr val="444444"/>
              </a:solidFill>
              <a:highlight>
                <a:srgbClr val="FFFFFF"/>
              </a:highlight>
            </a:endParaRPr>
          </a:p>
        </p:txBody>
      </p:sp>
      <p:sp>
        <p:nvSpPr>
          <p:cNvPr id="498" name="Google Shape;498;ga02c6a74a6_0_5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a02c6a74a6_0_5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ga02c6a74a6_0_5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rPr lang="en">
                <a:solidFill>
                  <a:srgbClr val="595959"/>
                </a:solidFill>
              </a:rPr>
              <a:t>Pros</a:t>
            </a:r>
            <a:endParaRPr>
              <a:solidFill>
                <a:srgbClr val="595959"/>
              </a:solidFill>
            </a:endParaRPr>
          </a:p>
          <a:p>
            <a:pPr indent="-304800" lvl="2" marL="1371600" rtl="0" algn="l">
              <a:lnSpc>
                <a:spcPct val="115000"/>
              </a:lnSpc>
              <a:spcBef>
                <a:spcPts val="0"/>
              </a:spcBef>
              <a:spcAft>
                <a:spcPts val="0"/>
              </a:spcAft>
              <a:buClr>
                <a:srgbClr val="444444"/>
              </a:buClr>
              <a:buSzPts val="1200"/>
              <a:buChar char="■"/>
            </a:pPr>
            <a:r>
              <a:rPr i="1" lang="en" sz="1200">
                <a:solidFill>
                  <a:srgbClr val="444444"/>
                </a:solidFill>
                <a:highlight>
                  <a:srgbClr val="FFFFFF"/>
                </a:highlight>
              </a:rPr>
              <a:t>Single Responsibility Principle</a:t>
            </a:r>
            <a:r>
              <a:rPr lang="en" sz="1200">
                <a:solidFill>
                  <a:srgbClr val="444444"/>
                </a:solidFill>
                <a:highlight>
                  <a:srgbClr val="FFFFFF"/>
                </a:highlight>
              </a:rPr>
              <a:t>. You can extract the communications between various components into a single place, making it easier to comprehend and maintain.</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t>
            </a:r>
            <a:r>
              <a:rPr i="1" lang="en" sz="1200">
                <a:solidFill>
                  <a:srgbClr val="444444"/>
                </a:solidFill>
                <a:highlight>
                  <a:srgbClr val="FFFFFF"/>
                </a:highlight>
              </a:rPr>
              <a:t>Open/Closed Principle</a:t>
            </a:r>
            <a:r>
              <a:rPr lang="en" sz="1200">
                <a:solidFill>
                  <a:srgbClr val="444444"/>
                </a:solidFill>
                <a:highlight>
                  <a:srgbClr val="FFFFFF"/>
                </a:highlight>
              </a:rPr>
              <a:t>. You can introduce new mediators without having to change the actual components.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reduce coupling between various components of a program.</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reuse individual components more easily.</a:t>
            </a:r>
            <a:endParaRPr i="1"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Cons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Over time a mediator can evolve into a </a:t>
            </a:r>
            <a:r>
              <a:rPr b="1" lang="en" sz="1200">
                <a:solidFill>
                  <a:srgbClr val="4F1F46"/>
                </a:solidFill>
                <a:highlight>
                  <a:srgbClr val="FFFFFF"/>
                </a:highlight>
                <a:uFill>
                  <a:noFill/>
                </a:uFill>
                <a:hlinkClick r:id="rId2">
                  <a:extLst>
                    <a:ext uri="{A12FA001-AC4F-418D-AE19-62706E023703}">
                      <ahyp:hlinkClr val="tx"/>
                    </a:ext>
                  </a:extLst>
                </a:hlinkClick>
              </a:rPr>
              <a:t>God Object</a:t>
            </a:r>
            <a:r>
              <a:rPr lang="en" sz="1200">
                <a:solidFill>
                  <a:srgbClr val="444444"/>
                </a:solidFill>
                <a:highlight>
                  <a:srgbClr val="FFFFFF"/>
                </a:highlight>
              </a:rPr>
              <a:t>.</a:t>
            </a:r>
            <a:endParaRPr sz="1200">
              <a:solidFill>
                <a:srgbClr val="444444"/>
              </a:solidFill>
              <a:highlight>
                <a:srgbClr val="FFFFFF"/>
              </a:highlight>
            </a:endParaRPr>
          </a:p>
        </p:txBody>
      </p:sp>
      <p:sp>
        <p:nvSpPr>
          <p:cNvPr id="509" name="Google Shape;509;ga02c6a74a6_0_5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a02c6a74a6_0_5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ga02c6a74a6_0_5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rPr lang="en">
                <a:solidFill>
                  <a:srgbClr val="595959"/>
                </a:solidFill>
              </a:rPr>
              <a:t>Pros</a:t>
            </a:r>
            <a:endParaRPr>
              <a:solidFill>
                <a:srgbClr val="595959"/>
              </a:solidFill>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produce snapshots of the object’s state without violating its encapsulation.</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simplify the originator’s code by letting the caretaker maintain the history of the originator’s state.</a:t>
            </a:r>
            <a:endParaRPr i="1"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Cons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The app might consume lots of RAM if clients create mementos too often.</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Caretakers should track the originator’s lifecycle to be able to destroy obsolete mementos.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Most dynamic programming languages, such as PHP, Python and JavaScript, can’t guarantee that the state within the memento stays untouched.</a:t>
            </a:r>
            <a:endParaRPr sz="1200">
              <a:solidFill>
                <a:srgbClr val="444444"/>
              </a:solidFill>
              <a:highlight>
                <a:srgbClr val="FFFFFF"/>
              </a:highlight>
            </a:endParaRPr>
          </a:p>
        </p:txBody>
      </p:sp>
      <p:sp>
        <p:nvSpPr>
          <p:cNvPr id="520" name="Google Shape;520;ga02c6a74a6_0_5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02c6a74a6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a02c6a74a6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Design patterns are a toolkit of tried and tested solutions to common problems in software design. Even if you never encounter these problems, knowing patterns is still useful because it teaches you how to solve all sorts of problems using principles of object-oriented design.</a:t>
            </a:r>
            <a:endParaRPr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Design patterns define a common language that you and your teammates can use to communicate more efficiently. You can say, “Oh, just use a Singleton for that,” and everyone will understand the idea behind your suggestion. No need to explain what a singleton is if you know the pattern and its name.</a:t>
            </a:r>
            <a:endParaRPr sz="1200">
              <a:solidFill>
                <a:srgbClr val="444444"/>
              </a:solidFill>
              <a:highlight>
                <a:srgbClr val="FFFFFF"/>
              </a:highlight>
            </a:endParaRPr>
          </a:p>
          <a:p>
            <a:pPr indent="0" lvl="0" marL="914400" rtl="0" algn="l">
              <a:lnSpc>
                <a:spcPct val="115000"/>
              </a:lnSpc>
              <a:spcBef>
                <a:spcPts val="1800"/>
              </a:spcBef>
              <a:spcAft>
                <a:spcPts val="0"/>
              </a:spcAft>
              <a:buNone/>
            </a:pPr>
            <a:r>
              <a:t/>
            </a:r>
            <a:endParaRPr>
              <a:solidFill>
                <a:srgbClr val="595959"/>
              </a:solidFill>
            </a:endParaRPr>
          </a:p>
        </p:txBody>
      </p:sp>
      <p:sp>
        <p:nvSpPr>
          <p:cNvPr id="156" name="Google Shape;156;ga02c6a74a6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a02c6a74a6_0_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ga02c6a74a6_0_5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rPr lang="en">
                <a:solidFill>
                  <a:srgbClr val="595959"/>
                </a:solidFill>
              </a:rPr>
              <a:t>Pros</a:t>
            </a:r>
            <a:endParaRPr>
              <a:solidFill>
                <a:srgbClr val="595959"/>
              </a:solidFill>
            </a:endParaRPr>
          </a:p>
          <a:p>
            <a:pPr indent="-304800" lvl="2" marL="1371600" marR="1397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t>
            </a:r>
            <a:r>
              <a:rPr i="1" lang="en" sz="1200">
                <a:solidFill>
                  <a:srgbClr val="444444"/>
                </a:solidFill>
                <a:highlight>
                  <a:srgbClr val="FFFFFF"/>
                </a:highlight>
              </a:rPr>
              <a:t>Open/Closed Principle</a:t>
            </a:r>
            <a:r>
              <a:rPr lang="en" sz="1200">
                <a:solidFill>
                  <a:srgbClr val="444444"/>
                </a:solidFill>
                <a:highlight>
                  <a:srgbClr val="FFFFFF"/>
                </a:highlight>
              </a:rPr>
              <a:t>. You can introduce new subscriber classes without having to change the publisher’s code (and vice versa if there’s a publisher interface).</a:t>
            </a:r>
            <a:endParaRPr sz="1200">
              <a:solidFill>
                <a:srgbClr val="444444"/>
              </a:solidFill>
              <a:highlight>
                <a:srgbClr val="FFFFFF"/>
              </a:highlight>
            </a:endParaRPr>
          </a:p>
          <a:p>
            <a:pPr indent="-304800" lvl="2" marL="1371600" marR="1397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establish relations between objects at runtime.</a:t>
            </a:r>
            <a:endParaRPr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Cons</a:t>
            </a:r>
            <a:endParaRPr sz="1200">
              <a:solidFill>
                <a:srgbClr val="444444"/>
              </a:solidFill>
              <a:highlight>
                <a:srgbClr val="FFFFFF"/>
              </a:highlight>
            </a:endParaRPr>
          </a:p>
        </p:txBody>
      </p:sp>
      <p:sp>
        <p:nvSpPr>
          <p:cNvPr id="531" name="Google Shape;531;ga02c6a74a6_0_5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a02c6a74a6_0_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ga02c6a74a6_0_5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rPr lang="en">
                <a:solidFill>
                  <a:srgbClr val="595959"/>
                </a:solidFill>
              </a:rPr>
              <a:t>Pros</a:t>
            </a:r>
            <a:endParaRPr>
              <a:solidFill>
                <a:srgbClr val="595959"/>
              </a:solidFill>
            </a:endParaRPr>
          </a:p>
          <a:p>
            <a:pPr indent="-304800" lvl="2" marL="1371600" rtl="0" algn="l">
              <a:lnSpc>
                <a:spcPct val="115000"/>
              </a:lnSpc>
              <a:spcBef>
                <a:spcPts val="0"/>
              </a:spcBef>
              <a:spcAft>
                <a:spcPts val="0"/>
              </a:spcAft>
              <a:buClr>
                <a:srgbClr val="444444"/>
              </a:buClr>
              <a:buSzPts val="1200"/>
              <a:buChar char="■"/>
            </a:pPr>
            <a:r>
              <a:rPr i="1" lang="en" sz="1200">
                <a:solidFill>
                  <a:srgbClr val="444444"/>
                </a:solidFill>
                <a:highlight>
                  <a:srgbClr val="FFFFFF"/>
                </a:highlight>
              </a:rPr>
              <a:t>Single Responsibility Principle</a:t>
            </a:r>
            <a:r>
              <a:rPr lang="en" sz="1200">
                <a:solidFill>
                  <a:srgbClr val="444444"/>
                </a:solidFill>
                <a:highlight>
                  <a:srgbClr val="FFFFFF"/>
                </a:highlight>
              </a:rPr>
              <a:t>. Organize the code related to particular states into separate classes.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t>
            </a:r>
            <a:r>
              <a:rPr i="1" lang="en" sz="1200">
                <a:solidFill>
                  <a:srgbClr val="444444"/>
                </a:solidFill>
                <a:highlight>
                  <a:srgbClr val="FFFFFF"/>
                </a:highlight>
              </a:rPr>
              <a:t>Open/Closed Principle</a:t>
            </a:r>
            <a:r>
              <a:rPr lang="en" sz="1200">
                <a:solidFill>
                  <a:srgbClr val="444444"/>
                </a:solidFill>
                <a:highlight>
                  <a:srgbClr val="FFFFFF"/>
                </a:highlight>
              </a:rPr>
              <a:t>. Introduce new states without changing existing state classes or the context.</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Simplify the code of the context by eliminating bulky state machine conditionals.</a:t>
            </a:r>
            <a:endParaRPr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Cons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Applying the pattern can be overkill if a state machine has only a few states or rarely changes.</a:t>
            </a:r>
            <a:endParaRPr sz="1200">
              <a:solidFill>
                <a:srgbClr val="444444"/>
              </a:solidFill>
              <a:highlight>
                <a:srgbClr val="FFFFFF"/>
              </a:highlight>
            </a:endParaRPr>
          </a:p>
        </p:txBody>
      </p:sp>
      <p:sp>
        <p:nvSpPr>
          <p:cNvPr id="542" name="Google Shape;542;ga02c6a74a6_0_5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a02c6a74a6_0_6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ga02c6a74a6_0_6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rPr lang="en">
                <a:solidFill>
                  <a:srgbClr val="595959"/>
                </a:solidFill>
              </a:rPr>
              <a:t>Pros</a:t>
            </a:r>
            <a:endParaRPr>
              <a:solidFill>
                <a:srgbClr val="595959"/>
              </a:solidFill>
            </a:endParaRPr>
          </a:p>
          <a:p>
            <a:pPr indent="-304800" lvl="2" marL="1371600" marR="1397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swap algorithms used inside an object at runtime.</a:t>
            </a:r>
            <a:endParaRPr sz="1200">
              <a:solidFill>
                <a:srgbClr val="444444"/>
              </a:solidFill>
              <a:highlight>
                <a:srgbClr val="FFFFFF"/>
              </a:highlight>
            </a:endParaRPr>
          </a:p>
          <a:p>
            <a:pPr indent="-304800" lvl="2" marL="1371600" marR="1397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isolate the implementation details of an algorithm from the code that uses it.</a:t>
            </a:r>
            <a:endParaRPr sz="1200">
              <a:solidFill>
                <a:srgbClr val="444444"/>
              </a:solidFill>
              <a:highlight>
                <a:srgbClr val="FFFFFF"/>
              </a:highlight>
            </a:endParaRPr>
          </a:p>
          <a:p>
            <a:pPr indent="-304800" lvl="2" marL="1371600" marR="1397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replace inheritance with composition.</a:t>
            </a:r>
            <a:endParaRPr sz="1200">
              <a:solidFill>
                <a:srgbClr val="444444"/>
              </a:solidFill>
              <a:highlight>
                <a:srgbClr val="FFFFFF"/>
              </a:highlight>
            </a:endParaRPr>
          </a:p>
          <a:p>
            <a:pPr indent="-304800" lvl="2" marL="1371600" marR="1397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t>
            </a:r>
            <a:r>
              <a:rPr i="1" lang="en" sz="1200">
                <a:solidFill>
                  <a:srgbClr val="444444"/>
                </a:solidFill>
                <a:highlight>
                  <a:srgbClr val="FFFFFF"/>
                </a:highlight>
              </a:rPr>
              <a:t>Open/Closed Principle</a:t>
            </a:r>
            <a:r>
              <a:rPr lang="en" sz="1200">
                <a:solidFill>
                  <a:srgbClr val="444444"/>
                </a:solidFill>
                <a:highlight>
                  <a:srgbClr val="FFFFFF"/>
                </a:highlight>
              </a:rPr>
              <a:t>. You can introduce new strategies without having to change the context.</a:t>
            </a:r>
            <a:endParaRPr i="1"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Cons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If you only have a couple of algorithms and they rarely change, there’s no real reason to overcomplicate the program with new classes and interfaces that come along with the pattern.</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Clients must be aware of the differences between strategies to be able to select a proper one.</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 lot of modern programming languages have functional type support that lets you implement different versions of an algorithm inside a set of anonymous functions. Then you could use these functions exactly as you’d have used the strategy objects, but without bloating your code with extra classes and interfaces.</a:t>
            </a:r>
            <a:endParaRPr sz="1200">
              <a:solidFill>
                <a:srgbClr val="444444"/>
              </a:solidFill>
              <a:highlight>
                <a:srgbClr val="FFFFFF"/>
              </a:highlight>
            </a:endParaRPr>
          </a:p>
        </p:txBody>
      </p:sp>
      <p:sp>
        <p:nvSpPr>
          <p:cNvPr id="552" name="Google Shape;552;ga02c6a74a6_0_6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a02c6a74a6_0_6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ga02c6a74a6_0_6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rPr lang="en">
                <a:solidFill>
                  <a:srgbClr val="595959"/>
                </a:solidFill>
              </a:rPr>
              <a:t>Pros</a:t>
            </a:r>
            <a:endParaRPr>
              <a:solidFill>
                <a:srgbClr val="595959"/>
              </a:solidFill>
            </a:endParaRPr>
          </a:p>
          <a:p>
            <a:pPr indent="-304800" lvl="2" marL="1371600" marR="1397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let clients override only certain parts of a large algorithm, making them less affected by changes that happen to other parts of the algorithm.</a:t>
            </a:r>
            <a:endParaRPr sz="1200">
              <a:solidFill>
                <a:srgbClr val="444444"/>
              </a:solidFill>
              <a:highlight>
                <a:srgbClr val="FFFFFF"/>
              </a:highlight>
            </a:endParaRPr>
          </a:p>
          <a:p>
            <a:pPr indent="-304800" lvl="2" marL="1371600" marR="1397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can pull the duplicate code into a superclass.</a:t>
            </a:r>
            <a:endParaRPr i="1"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Cons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Some clients may be limited by the provided skeleton of an algorithm.</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might violate the </a:t>
            </a:r>
            <a:r>
              <a:rPr i="1" lang="en" sz="1200">
                <a:solidFill>
                  <a:srgbClr val="444444"/>
                </a:solidFill>
                <a:highlight>
                  <a:srgbClr val="FFFFFF"/>
                </a:highlight>
              </a:rPr>
              <a:t>Liskov Substitution Principle</a:t>
            </a:r>
            <a:r>
              <a:rPr lang="en" sz="1200">
                <a:solidFill>
                  <a:srgbClr val="444444"/>
                </a:solidFill>
                <a:highlight>
                  <a:srgbClr val="FFFFFF"/>
                </a:highlight>
              </a:rPr>
              <a:t> by suppressing a default step implementation via a subclass.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Template methods tend to be harder to maintain the more steps they have.</a:t>
            </a:r>
            <a:endParaRPr sz="1200">
              <a:solidFill>
                <a:srgbClr val="444444"/>
              </a:solidFill>
              <a:highlight>
                <a:srgbClr val="FFFFFF"/>
              </a:highlight>
            </a:endParaRPr>
          </a:p>
        </p:txBody>
      </p:sp>
      <p:sp>
        <p:nvSpPr>
          <p:cNvPr id="563" name="Google Shape;563;ga02c6a74a6_0_6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a02c6a74a6_0_6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ga02c6a74a6_0_6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rPr lang="en">
                <a:solidFill>
                  <a:srgbClr val="595959"/>
                </a:solidFill>
              </a:rPr>
              <a:t>Pros</a:t>
            </a:r>
            <a:endParaRPr>
              <a:solidFill>
                <a:srgbClr val="595959"/>
              </a:solidFill>
            </a:endParaRPr>
          </a:p>
          <a:p>
            <a:pPr indent="-304800" lvl="2" marL="1371600" marR="1397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t>
            </a:r>
            <a:r>
              <a:rPr i="1" lang="en" sz="1200">
                <a:solidFill>
                  <a:srgbClr val="444444"/>
                </a:solidFill>
                <a:highlight>
                  <a:srgbClr val="FFFFFF"/>
                </a:highlight>
              </a:rPr>
              <a:t>Open/Closed Principle</a:t>
            </a:r>
            <a:r>
              <a:rPr lang="en" sz="1200">
                <a:solidFill>
                  <a:srgbClr val="444444"/>
                </a:solidFill>
                <a:highlight>
                  <a:srgbClr val="FFFFFF"/>
                </a:highlight>
              </a:rPr>
              <a:t>. You can introduce a new behavior that can work with objects of different classes without changing these classes.</a:t>
            </a:r>
            <a:endParaRPr sz="1200">
              <a:solidFill>
                <a:srgbClr val="444444"/>
              </a:solidFill>
              <a:highlight>
                <a:srgbClr val="FFFFFF"/>
              </a:highlight>
            </a:endParaRPr>
          </a:p>
          <a:p>
            <a:pPr indent="-304800" lvl="2" marL="1371600" marR="1397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t>
            </a:r>
            <a:r>
              <a:rPr i="1" lang="en" sz="1200">
                <a:solidFill>
                  <a:srgbClr val="444444"/>
                </a:solidFill>
                <a:highlight>
                  <a:srgbClr val="FFFFFF"/>
                </a:highlight>
              </a:rPr>
              <a:t>Single Responsibility Principle</a:t>
            </a:r>
            <a:r>
              <a:rPr lang="en" sz="1200">
                <a:solidFill>
                  <a:srgbClr val="444444"/>
                </a:solidFill>
                <a:highlight>
                  <a:srgbClr val="FFFFFF"/>
                </a:highlight>
              </a:rPr>
              <a:t>. You can move multiple versions of the same behavior into the same class.</a:t>
            </a:r>
            <a:endParaRPr sz="1200">
              <a:solidFill>
                <a:srgbClr val="444444"/>
              </a:solidFill>
              <a:highlight>
                <a:srgbClr val="FFFFFF"/>
              </a:highlight>
            </a:endParaRPr>
          </a:p>
          <a:p>
            <a:pPr indent="-304800" lvl="2" marL="1371600" marR="1397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A visitor object can accumulate some useful information while working with various objects. This might be handy when you want to traverse some complex object structure, such as an object tree, and apply the visitor to each object of this structure.</a:t>
            </a:r>
            <a:endParaRPr i="1" sz="1200">
              <a:solidFill>
                <a:srgbClr val="444444"/>
              </a:solidFill>
              <a:highlight>
                <a:srgbClr val="FFFFFF"/>
              </a:highlight>
            </a:endParaRPr>
          </a:p>
          <a:p>
            <a:pPr indent="-304800" lvl="1" marL="9144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Cons</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You need to update all visitors each time a class gets added to or removed from the element hierarchy.</a:t>
            </a:r>
            <a:endParaRPr sz="1200">
              <a:solidFill>
                <a:srgbClr val="444444"/>
              </a:solidFill>
              <a:highlight>
                <a:srgbClr val="FFFFFF"/>
              </a:highlight>
            </a:endParaRPr>
          </a:p>
          <a:p>
            <a:pPr indent="-304800" lvl="2" marL="1371600" rtl="0" algn="l">
              <a:lnSpc>
                <a:spcPct val="115000"/>
              </a:lnSpc>
              <a:spcBef>
                <a:spcPts val="0"/>
              </a:spcBef>
              <a:spcAft>
                <a:spcPts val="0"/>
              </a:spcAft>
              <a:buClr>
                <a:srgbClr val="444444"/>
              </a:buClr>
              <a:buSzPts val="1200"/>
              <a:buChar char="■"/>
            </a:pPr>
            <a:r>
              <a:rPr lang="en" sz="1200">
                <a:solidFill>
                  <a:srgbClr val="444444"/>
                </a:solidFill>
                <a:highlight>
                  <a:srgbClr val="FFFFFF"/>
                </a:highlight>
              </a:rPr>
              <a:t> Visitors might lack the necessary access to the private fields and methods of the elements that they’re supposed to work with.</a:t>
            </a:r>
            <a:endParaRPr sz="1200">
              <a:solidFill>
                <a:srgbClr val="444444"/>
              </a:solidFill>
              <a:highlight>
                <a:srgbClr val="FFFFFF"/>
              </a:highlight>
            </a:endParaRPr>
          </a:p>
        </p:txBody>
      </p:sp>
      <p:sp>
        <p:nvSpPr>
          <p:cNvPr id="573" name="Google Shape;573;ga02c6a74a6_0_6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97215c0b3b_12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g97215c0b3b_12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3" name="Google Shape;583;g97215c0b3b_12_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02c6a74a6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ga02c6a74a6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t/>
            </a:r>
            <a:endParaRPr>
              <a:solidFill>
                <a:srgbClr val="595959"/>
              </a:solidFill>
            </a:endParaRPr>
          </a:p>
        </p:txBody>
      </p:sp>
      <p:sp>
        <p:nvSpPr>
          <p:cNvPr id="166" name="Google Shape;166;ga02c6a74a6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53acd7a1d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53acd7a1d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t/>
            </a:r>
            <a:endParaRPr>
              <a:solidFill>
                <a:srgbClr val="595959"/>
              </a:solidFill>
            </a:endParaRPr>
          </a:p>
        </p:txBody>
      </p:sp>
      <p:sp>
        <p:nvSpPr>
          <p:cNvPr id="174" name="Google Shape;174;g53acd7a1d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02c6a74a6_0_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a02c6a74a6_0_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t/>
            </a:r>
            <a:endParaRPr>
              <a:solidFill>
                <a:srgbClr val="595959"/>
              </a:solidFill>
            </a:endParaRPr>
          </a:p>
        </p:txBody>
      </p:sp>
      <p:sp>
        <p:nvSpPr>
          <p:cNvPr id="184" name="Google Shape;184;ga02c6a74a6_0_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02c6a74a6_0_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ga02c6a74a6_0_1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t/>
            </a:r>
            <a:endParaRPr>
              <a:solidFill>
                <a:srgbClr val="595959"/>
              </a:solidFill>
            </a:endParaRPr>
          </a:p>
        </p:txBody>
      </p:sp>
      <p:sp>
        <p:nvSpPr>
          <p:cNvPr id="194" name="Google Shape;194;ga02c6a74a6_0_1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02c6a74a6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ga02c6a74a6_0_1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1" marL="914400" rtl="0" algn="l">
              <a:lnSpc>
                <a:spcPct val="115000"/>
              </a:lnSpc>
              <a:spcBef>
                <a:spcPts val="0"/>
              </a:spcBef>
              <a:spcAft>
                <a:spcPts val="0"/>
              </a:spcAft>
              <a:buClr>
                <a:srgbClr val="595959"/>
              </a:buClr>
              <a:buSzPts val="1400"/>
              <a:buChar char="○"/>
            </a:pPr>
            <a:r>
              <a:t/>
            </a:r>
            <a:endParaRPr>
              <a:solidFill>
                <a:srgbClr val="595959"/>
              </a:solidFill>
            </a:endParaRPr>
          </a:p>
        </p:txBody>
      </p:sp>
      <p:sp>
        <p:nvSpPr>
          <p:cNvPr id="202" name="Google Shape;202;ga02c6a74a6_0_1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1143000" y="841772"/>
            <a:ext cx="6858000" cy="17907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002060"/>
              </a:buClr>
              <a:buSzPts val="3600"/>
              <a:buFont typeface="Calibri"/>
              <a:buNone/>
              <a:defRPr sz="3600">
                <a:solidFill>
                  <a:srgbClr val="002060"/>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 name="Google Shape;14;p2"/>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5" name="Google Shape;15;p2"/>
          <p:cNvSpPr/>
          <p:nvPr/>
        </p:nvSpPr>
        <p:spPr>
          <a:xfrm>
            <a:off x="0" y="4931709"/>
            <a:ext cx="9144000" cy="211800"/>
          </a:xfrm>
          <a:prstGeom prst="rect">
            <a:avLst/>
          </a:prstGeom>
          <a:solidFill>
            <a:srgbClr val="7030A0"/>
          </a:solidFill>
          <a:ln cap="flat" cmpd="sng" w="12700">
            <a:solidFill>
              <a:srgbClr val="0070C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Copyright © NAL JAPAN</a:t>
            </a:r>
            <a:endParaRPr b="0" i="0" sz="1100" u="none" cap="none" strike="noStrike">
              <a:solidFill>
                <a:schemeClr val="lt1"/>
              </a:solidFill>
              <a:latin typeface="Calibri"/>
              <a:ea typeface="Calibri"/>
              <a:cs typeface="Calibri"/>
              <a:sym typeface="Calibri"/>
            </a:endParaRPr>
          </a:p>
        </p:txBody>
      </p:sp>
      <p:sp>
        <p:nvSpPr>
          <p:cNvPr id="16" name="Google Shape;16;p2"/>
          <p:cNvSpPr txBox="1"/>
          <p:nvPr>
            <p:ph idx="12" type="sldNum"/>
          </p:nvPr>
        </p:nvSpPr>
        <p:spPr>
          <a:xfrm>
            <a:off x="6955491" y="4931709"/>
            <a:ext cx="20574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131109" y="102394"/>
            <a:ext cx="8881800" cy="654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0206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0" name="Google Shape;70;p11"/>
          <p:cNvSpPr txBox="1"/>
          <p:nvPr>
            <p:ph idx="1" type="body"/>
          </p:nvPr>
        </p:nvSpPr>
        <p:spPr>
          <a:xfrm rot="5400000">
            <a:off x="2633839" y="-1746353"/>
            <a:ext cx="3876300" cy="8881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1" name="Google Shape;71;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2" name="Google Shape;72;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3" name="Google Shape;73;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0206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6" name="Google Shape;76;p12"/>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 name="Google Shape;77;p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8" name="Google Shape;78;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9" name="Google Shape;79;p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raDocs - Master Title">
  <p:cSld name="OBJECT_1">
    <p:spTree>
      <p:nvGrpSpPr>
        <p:cNvPr id="80" name="Shape 80"/>
        <p:cNvGrpSpPr/>
        <p:nvPr/>
      </p:nvGrpSpPr>
      <p:grpSpPr>
        <a:xfrm>
          <a:off x="0" y="0"/>
          <a:ext cx="0" cy="0"/>
          <a:chOff x="0" y="0"/>
          <a:chExt cx="0" cy="0"/>
        </a:xfrm>
      </p:grpSpPr>
      <p:sp>
        <p:nvSpPr>
          <p:cNvPr id="81" name="Google Shape;81;p13"/>
          <p:cNvSpPr/>
          <p:nvPr/>
        </p:nvSpPr>
        <p:spPr>
          <a:xfrm>
            <a:off x="0" y="4931709"/>
            <a:ext cx="9144000" cy="211800"/>
          </a:xfrm>
          <a:prstGeom prst="rect">
            <a:avLst/>
          </a:prstGeom>
          <a:solidFill>
            <a:srgbClr val="3D85C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600" u="none" cap="none" strike="noStrike">
                <a:solidFill>
                  <a:srgbClr val="EFEFEF"/>
                </a:solidFill>
                <a:latin typeface="Calibri"/>
                <a:ea typeface="Calibri"/>
                <a:cs typeface="Calibri"/>
                <a:sym typeface="Calibri"/>
              </a:rPr>
              <a:t>  Copyright © NAL </a:t>
            </a:r>
            <a:r>
              <a:rPr lang="en" sz="600">
                <a:solidFill>
                  <a:srgbClr val="EFEFEF"/>
                </a:solidFill>
                <a:latin typeface="Calibri"/>
                <a:ea typeface="Calibri"/>
                <a:cs typeface="Calibri"/>
                <a:sym typeface="Calibri"/>
              </a:rPr>
              <a:t>Solutions</a:t>
            </a:r>
            <a:endParaRPr b="0" i="0" sz="600" u="none" cap="none" strike="noStrike">
              <a:solidFill>
                <a:srgbClr val="EFEFEF"/>
              </a:solidFill>
              <a:latin typeface="Calibri"/>
              <a:ea typeface="Calibri"/>
              <a:cs typeface="Calibri"/>
              <a:sym typeface="Calibri"/>
            </a:endParaRPr>
          </a:p>
        </p:txBody>
      </p:sp>
      <p:cxnSp>
        <p:nvCxnSpPr>
          <p:cNvPr id="82" name="Google Shape;82;p13"/>
          <p:cNvCxnSpPr/>
          <p:nvPr/>
        </p:nvCxnSpPr>
        <p:spPr>
          <a:xfrm>
            <a:off x="0" y="654619"/>
            <a:ext cx="9144000" cy="0"/>
          </a:xfrm>
          <a:prstGeom prst="straightConnector1">
            <a:avLst/>
          </a:prstGeom>
          <a:noFill/>
          <a:ln cap="flat" cmpd="sng" w="25400">
            <a:solidFill>
              <a:srgbClr val="999999"/>
            </a:solidFill>
            <a:prstDash val="solid"/>
            <a:miter lim="800000"/>
            <a:headEnd len="sm" w="sm" type="none"/>
            <a:tailEnd len="sm" w="sm" type="none"/>
          </a:ln>
        </p:spPr>
      </p:cxnSp>
      <p:sp>
        <p:nvSpPr>
          <p:cNvPr id="83" name="Google Shape;83;p13"/>
          <p:cNvSpPr txBox="1"/>
          <p:nvPr>
            <p:ph idx="12" type="sldNum"/>
          </p:nvPr>
        </p:nvSpPr>
        <p:spPr>
          <a:xfrm>
            <a:off x="6955491" y="4931709"/>
            <a:ext cx="20574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3"/>
          <p:cNvSpPr txBox="1"/>
          <p:nvPr/>
        </p:nvSpPr>
        <p:spPr>
          <a:xfrm>
            <a:off x="131100" y="907675"/>
            <a:ext cx="8885100" cy="30912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t/>
            </a:r>
            <a:endParaRPr sz="3500">
              <a:solidFill>
                <a:srgbClr val="0B5394"/>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raDocs - Title and Body Text">
  <p:cSld name="OBJECT_1_1">
    <p:spTree>
      <p:nvGrpSpPr>
        <p:cNvPr id="85" name="Shape 85"/>
        <p:cNvGrpSpPr/>
        <p:nvPr/>
      </p:nvGrpSpPr>
      <p:grpSpPr>
        <a:xfrm>
          <a:off x="0" y="0"/>
          <a:ext cx="0" cy="0"/>
          <a:chOff x="0" y="0"/>
          <a:chExt cx="0" cy="0"/>
        </a:xfrm>
      </p:grpSpPr>
      <p:sp>
        <p:nvSpPr>
          <p:cNvPr id="86" name="Google Shape;86;p14"/>
          <p:cNvSpPr/>
          <p:nvPr/>
        </p:nvSpPr>
        <p:spPr>
          <a:xfrm>
            <a:off x="0" y="4931709"/>
            <a:ext cx="9144000" cy="211800"/>
          </a:xfrm>
          <a:prstGeom prst="rect">
            <a:avLst/>
          </a:prstGeom>
          <a:solidFill>
            <a:srgbClr val="3D85C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600" u="none" cap="none" strike="noStrike">
                <a:solidFill>
                  <a:srgbClr val="EFEFEF"/>
                </a:solidFill>
                <a:latin typeface="Calibri"/>
                <a:ea typeface="Calibri"/>
                <a:cs typeface="Calibri"/>
                <a:sym typeface="Calibri"/>
              </a:rPr>
              <a:t>  Copyright © NAL </a:t>
            </a:r>
            <a:r>
              <a:rPr lang="en" sz="600">
                <a:solidFill>
                  <a:srgbClr val="EFEFEF"/>
                </a:solidFill>
                <a:latin typeface="Calibri"/>
                <a:ea typeface="Calibri"/>
                <a:cs typeface="Calibri"/>
                <a:sym typeface="Calibri"/>
              </a:rPr>
              <a:t>Solutions</a:t>
            </a:r>
            <a:endParaRPr b="0" i="0" sz="600" u="none" cap="none" strike="noStrike">
              <a:solidFill>
                <a:srgbClr val="EFEFEF"/>
              </a:solidFill>
              <a:latin typeface="Calibri"/>
              <a:ea typeface="Calibri"/>
              <a:cs typeface="Calibri"/>
              <a:sym typeface="Calibri"/>
            </a:endParaRPr>
          </a:p>
        </p:txBody>
      </p:sp>
      <p:sp>
        <p:nvSpPr>
          <p:cNvPr id="87" name="Google Shape;87;p14"/>
          <p:cNvSpPr txBox="1"/>
          <p:nvPr>
            <p:ph type="title"/>
          </p:nvPr>
        </p:nvSpPr>
        <p:spPr>
          <a:xfrm>
            <a:off x="131108" y="105334"/>
            <a:ext cx="8885100" cy="465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B5394"/>
              </a:buClr>
              <a:buSzPts val="2700"/>
              <a:buNone/>
              <a:defRPr sz="2700">
                <a:solidFill>
                  <a:srgbClr val="0B5394"/>
                </a:solidFill>
              </a:defRPr>
            </a:lvl1pPr>
            <a:lvl2pPr lvl="1" rtl="0" algn="l">
              <a:lnSpc>
                <a:spcPct val="100000"/>
              </a:lnSpc>
              <a:spcBef>
                <a:spcPts val="0"/>
              </a:spcBef>
              <a:spcAft>
                <a:spcPts val="0"/>
              </a:spcAft>
              <a:buClr>
                <a:srgbClr val="0B5394"/>
              </a:buClr>
              <a:buSzPts val="2700"/>
              <a:buFont typeface="Calibri"/>
              <a:buNone/>
              <a:defRPr sz="2700">
                <a:solidFill>
                  <a:srgbClr val="0B5394"/>
                </a:solidFill>
                <a:latin typeface="Calibri"/>
                <a:ea typeface="Calibri"/>
                <a:cs typeface="Calibri"/>
                <a:sym typeface="Calibri"/>
              </a:defRPr>
            </a:lvl2pPr>
            <a:lvl3pPr lvl="2" rtl="0" algn="l">
              <a:lnSpc>
                <a:spcPct val="100000"/>
              </a:lnSpc>
              <a:spcBef>
                <a:spcPts val="0"/>
              </a:spcBef>
              <a:spcAft>
                <a:spcPts val="0"/>
              </a:spcAft>
              <a:buClr>
                <a:srgbClr val="0B5394"/>
              </a:buClr>
              <a:buSzPts val="2700"/>
              <a:buFont typeface="Calibri"/>
              <a:buNone/>
              <a:defRPr sz="2700">
                <a:solidFill>
                  <a:srgbClr val="0B5394"/>
                </a:solidFill>
                <a:latin typeface="Calibri"/>
                <a:ea typeface="Calibri"/>
                <a:cs typeface="Calibri"/>
                <a:sym typeface="Calibri"/>
              </a:defRPr>
            </a:lvl3pPr>
            <a:lvl4pPr lvl="3" rtl="0" algn="l">
              <a:lnSpc>
                <a:spcPct val="100000"/>
              </a:lnSpc>
              <a:spcBef>
                <a:spcPts val="0"/>
              </a:spcBef>
              <a:spcAft>
                <a:spcPts val="0"/>
              </a:spcAft>
              <a:buClr>
                <a:srgbClr val="0B5394"/>
              </a:buClr>
              <a:buSzPts val="2700"/>
              <a:buFont typeface="Calibri"/>
              <a:buNone/>
              <a:defRPr sz="2700">
                <a:solidFill>
                  <a:srgbClr val="0B5394"/>
                </a:solidFill>
                <a:latin typeface="Calibri"/>
                <a:ea typeface="Calibri"/>
                <a:cs typeface="Calibri"/>
                <a:sym typeface="Calibri"/>
              </a:defRPr>
            </a:lvl4pPr>
            <a:lvl5pPr lvl="4" rtl="0" algn="l">
              <a:lnSpc>
                <a:spcPct val="100000"/>
              </a:lnSpc>
              <a:spcBef>
                <a:spcPts val="0"/>
              </a:spcBef>
              <a:spcAft>
                <a:spcPts val="0"/>
              </a:spcAft>
              <a:buClr>
                <a:srgbClr val="0B5394"/>
              </a:buClr>
              <a:buSzPts val="2700"/>
              <a:buFont typeface="Calibri"/>
              <a:buNone/>
              <a:defRPr sz="2700">
                <a:solidFill>
                  <a:srgbClr val="0B5394"/>
                </a:solidFill>
                <a:latin typeface="Calibri"/>
                <a:ea typeface="Calibri"/>
                <a:cs typeface="Calibri"/>
                <a:sym typeface="Calibri"/>
              </a:defRPr>
            </a:lvl5pPr>
            <a:lvl6pPr lvl="5" rtl="0" algn="l">
              <a:lnSpc>
                <a:spcPct val="100000"/>
              </a:lnSpc>
              <a:spcBef>
                <a:spcPts val="0"/>
              </a:spcBef>
              <a:spcAft>
                <a:spcPts val="0"/>
              </a:spcAft>
              <a:buClr>
                <a:srgbClr val="0B5394"/>
              </a:buClr>
              <a:buSzPts val="2700"/>
              <a:buFont typeface="Calibri"/>
              <a:buNone/>
              <a:defRPr sz="2700">
                <a:solidFill>
                  <a:srgbClr val="0B5394"/>
                </a:solidFill>
                <a:latin typeface="Calibri"/>
                <a:ea typeface="Calibri"/>
                <a:cs typeface="Calibri"/>
                <a:sym typeface="Calibri"/>
              </a:defRPr>
            </a:lvl6pPr>
            <a:lvl7pPr lvl="6" rtl="0" algn="l">
              <a:lnSpc>
                <a:spcPct val="100000"/>
              </a:lnSpc>
              <a:spcBef>
                <a:spcPts val="0"/>
              </a:spcBef>
              <a:spcAft>
                <a:spcPts val="0"/>
              </a:spcAft>
              <a:buClr>
                <a:srgbClr val="0B5394"/>
              </a:buClr>
              <a:buSzPts val="2700"/>
              <a:buFont typeface="Calibri"/>
              <a:buNone/>
              <a:defRPr sz="2700">
                <a:solidFill>
                  <a:srgbClr val="0B5394"/>
                </a:solidFill>
                <a:latin typeface="Calibri"/>
                <a:ea typeface="Calibri"/>
                <a:cs typeface="Calibri"/>
                <a:sym typeface="Calibri"/>
              </a:defRPr>
            </a:lvl7pPr>
            <a:lvl8pPr lvl="7" rtl="0" algn="l">
              <a:lnSpc>
                <a:spcPct val="100000"/>
              </a:lnSpc>
              <a:spcBef>
                <a:spcPts val="0"/>
              </a:spcBef>
              <a:spcAft>
                <a:spcPts val="0"/>
              </a:spcAft>
              <a:buClr>
                <a:srgbClr val="0B5394"/>
              </a:buClr>
              <a:buSzPts val="2700"/>
              <a:buFont typeface="Calibri"/>
              <a:buNone/>
              <a:defRPr sz="2700">
                <a:solidFill>
                  <a:srgbClr val="0B5394"/>
                </a:solidFill>
                <a:latin typeface="Calibri"/>
                <a:ea typeface="Calibri"/>
                <a:cs typeface="Calibri"/>
                <a:sym typeface="Calibri"/>
              </a:defRPr>
            </a:lvl8pPr>
            <a:lvl9pPr lvl="8" rtl="0" algn="l">
              <a:lnSpc>
                <a:spcPct val="100000"/>
              </a:lnSpc>
              <a:spcBef>
                <a:spcPts val="0"/>
              </a:spcBef>
              <a:spcAft>
                <a:spcPts val="0"/>
              </a:spcAft>
              <a:buClr>
                <a:srgbClr val="0B5394"/>
              </a:buClr>
              <a:buSzPts val="2700"/>
              <a:buFont typeface="Calibri"/>
              <a:buNone/>
              <a:defRPr sz="2700">
                <a:solidFill>
                  <a:srgbClr val="0B5394"/>
                </a:solidFill>
                <a:latin typeface="Calibri"/>
                <a:ea typeface="Calibri"/>
                <a:cs typeface="Calibri"/>
                <a:sym typeface="Calibri"/>
              </a:defRPr>
            </a:lvl9pPr>
          </a:lstStyle>
          <a:p/>
        </p:txBody>
      </p:sp>
      <p:sp>
        <p:nvSpPr>
          <p:cNvPr id="88" name="Google Shape;88;p14"/>
          <p:cNvSpPr txBox="1"/>
          <p:nvPr>
            <p:ph idx="1" type="body"/>
          </p:nvPr>
        </p:nvSpPr>
        <p:spPr>
          <a:xfrm>
            <a:off x="131108" y="907676"/>
            <a:ext cx="8885100" cy="3792300"/>
          </a:xfrm>
          <a:prstGeom prst="rect">
            <a:avLst/>
          </a:prstGeom>
          <a:noFill/>
          <a:ln>
            <a:noFill/>
          </a:ln>
        </p:spPr>
        <p:txBody>
          <a:bodyPr anchorCtr="0" anchor="t" bIns="34275" lIns="68575" spcFirstLastPara="1" rIns="68575" wrap="square" tIns="34275">
            <a:noAutofit/>
          </a:bodyPr>
          <a:lstStyle>
            <a:lvl1pPr indent="-342900" lvl="0" marL="457200" rtl="0" algn="l">
              <a:lnSpc>
                <a:spcPct val="90000"/>
              </a:lnSpc>
              <a:spcBef>
                <a:spcPts val="800"/>
              </a:spcBef>
              <a:spcAft>
                <a:spcPts val="0"/>
              </a:spcAft>
              <a:buClr>
                <a:schemeClr val="dk1"/>
              </a:buClr>
              <a:buSzPts val="1800"/>
              <a:buChar char="•"/>
              <a:defRPr sz="1800"/>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89" name="Google Shape;89;p14"/>
          <p:cNvCxnSpPr/>
          <p:nvPr/>
        </p:nvCxnSpPr>
        <p:spPr>
          <a:xfrm>
            <a:off x="0" y="654619"/>
            <a:ext cx="9144000" cy="0"/>
          </a:xfrm>
          <a:prstGeom prst="straightConnector1">
            <a:avLst/>
          </a:prstGeom>
          <a:noFill/>
          <a:ln cap="flat" cmpd="sng" w="25400">
            <a:solidFill>
              <a:srgbClr val="999999"/>
            </a:solidFill>
            <a:prstDash val="solid"/>
            <a:miter lim="800000"/>
            <a:headEnd len="sm" w="sm" type="none"/>
            <a:tailEnd len="sm" w="sm" type="none"/>
          </a:ln>
        </p:spPr>
      </p:cxnSp>
      <p:sp>
        <p:nvSpPr>
          <p:cNvPr id="90" name="Google Shape;90;p14"/>
          <p:cNvSpPr txBox="1"/>
          <p:nvPr>
            <p:ph idx="12" type="sldNum"/>
          </p:nvPr>
        </p:nvSpPr>
        <p:spPr>
          <a:xfrm>
            <a:off x="6955491" y="4931709"/>
            <a:ext cx="20574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raDocs - Master Title" type="obj">
  <p:cSld name="OBJECT">
    <p:spTree>
      <p:nvGrpSpPr>
        <p:cNvPr id="98" name="Shape 98"/>
        <p:cNvGrpSpPr/>
        <p:nvPr/>
      </p:nvGrpSpPr>
      <p:grpSpPr>
        <a:xfrm>
          <a:off x="0" y="0"/>
          <a:ext cx="0" cy="0"/>
          <a:chOff x="0" y="0"/>
          <a:chExt cx="0" cy="0"/>
        </a:xfrm>
      </p:grpSpPr>
      <p:sp>
        <p:nvSpPr>
          <p:cNvPr id="99" name="Google Shape;99;p16"/>
          <p:cNvSpPr/>
          <p:nvPr/>
        </p:nvSpPr>
        <p:spPr>
          <a:xfrm>
            <a:off x="0" y="4931709"/>
            <a:ext cx="9144000" cy="211800"/>
          </a:xfrm>
          <a:prstGeom prst="rect">
            <a:avLst/>
          </a:prstGeom>
          <a:solidFill>
            <a:srgbClr val="3D85C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600" u="none" cap="none" strike="noStrike">
                <a:solidFill>
                  <a:srgbClr val="EFEFEF"/>
                </a:solidFill>
                <a:latin typeface="Calibri"/>
                <a:ea typeface="Calibri"/>
                <a:cs typeface="Calibri"/>
                <a:sym typeface="Calibri"/>
              </a:rPr>
              <a:t>  Copyright © NAL </a:t>
            </a:r>
            <a:r>
              <a:rPr lang="en" sz="600">
                <a:solidFill>
                  <a:srgbClr val="EFEFEF"/>
                </a:solidFill>
                <a:latin typeface="Calibri"/>
                <a:ea typeface="Calibri"/>
                <a:cs typeface="Calibri"/>
                <a:sym typeface="Calibri"/>
              </a:rPr>
              <a:t>Solutions</a:t>
            </a:r>
            <a:endParaRPr b="0" i="0" sz="600" u="none" cap="none" strike="noStrike">
              <a:solidFill>
                <a:srgbClr val="EFEFEF"/>
              </a:solidFill>
              <a:latin typeface="Calibri"/>
              <a:ea typeface="Calibri"/>
              <a:cs typeface="Calibri"/>
              <a:sym typeface="Calibri"/>
            </a:endParaRPr>
          </a:p>
        </p:txBody>
      </p:sp>
      <p:cxnSp>
        <p:nvCxnSpPr>
          <p:cNvPr id="100" name="Google Shape;100;p16"/>
          <p:cNvCxnSpPr/>
          <p:nvPr/>
        </p:nvCxnSpPr>
        <p:spPr>
          <a:xfrm>
            <a:off x="0" y="654619"/>
            <a:ext cx="9144000" cy="0"/>
          </a:xfrm>
          <a:prstGeom prst="straightConnector1">
            <a:avLst/>
          </a:prstGeom>
          <a:noFill/>
          <a:ln cap="flat" cmpd="sng" w="25400">
            <a:solidFill>
              <a:srgbClr val="999999"/>
            </a:solidFill>
            <a:prstDash val="solid"/>
            <a:miter lim="800000"/>
            <a:headEnd len="sm" w="sm" type="none"/>
            <a:tailEnd len="sm" w="sm" type="none"/>
          </a:ln>
        </p:spPr>
      </p:cxnSp>
      <p:sp>
        <p:nvSpPr>
          <p:cNvPr id="101" name="Google Shape;101;p16"/>
          <p:cNvSpPr txBox="1"/>
          <p:nvPr>
            <p:ph idx="12" type="sldNum"/>
          </p:nvPr>
        </p:nvSpPr>
        <p:spPr>
          <a:xfrm>
            <a:off x="6955491" y="4931709"/>
            <a:ext cx="20574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16"/>
          <p:cNvSpPr txBox="1"/>
          <p:nvPr/>
        </p:nvSpPr>
        <p:spPr>
          <a:xfrm>
            <a:off x="131100" y="907675"/>
            <a:ext cx="8885100" cy="30912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t/>
            </a:r>
            <a:endParaRPr sz="3500">
              <a:solidFill>
                <a:srgbClr val="0B5394"/>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raDocs - Title and Body Text">
  <p:cSld name="OBJECT_1">
    <p:spTree>
      <p:nvGrpSpPr>
        <p:cNvPr id="103" name="Shape 103"/>
        <p:cNvGrpSpPr/>
        <p:nvPr/>
      </p:nvGrpSpPr>
      <p:grpSpPr>
        <a:xfrm>
          <a:off x="0" y="0"/>
          <a:ext cx="0" cy="0"/>
          <a:chOff x="0" y="0"/>
          <a:chExt cx="0" cy="0"/>
        </a:xfrm>
      </p:grpSpPr>
      <p:sp>
        <p:nvSpPr>
          <p:cNvPr id="104" name="Google Shape;104;p17"/>
          <p:cNvSpPr/>
          <p:nvPr/>
        </p:nvSpPr>
        <p:spPr>
          <a:xfrm>
            <a:off x="0" y="4931709"/>
            <a:ext cx="9144000" cy="211800"/>
          </a:xfrm>
          <a:prstGeom prst="rect">
            <a:avLst/>
          </a:prstGeom>
          <a:solidFill>
            <a:srgbClr val="3D85C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600" u="none" cap="none" strike="noStrike">
                <a:solidFill>
                  <a:srgbClr val="EFEFEF"/>
                </a:solidFill>
                <a:latin typeface="Calibri"/>
                <a:ea typeface="Calibri"/>
                <a:cs typeface="Calibri"/>
                <a:sym typeface="Calibri"/>
              </a:rPr>
              <a:t>  Copyright © NAL </a:t>
            </a:r>
            <a:r>
              <a:rPr lang="en" sz="600">
                <a:solidFill>
                  <a:srgbClr val="EFEFEF"/>
                </a:solidFill>
                <a:latin typeface="Calibri"/>
                <a:ea typeface="Calibri"/>
                <a:cs typeface="Calibri"/>
                <a:sym typeface="Calibri"/>
              </a:rPr>
              <a:t>Solutions</a:t>
            </a:r>
            <a:endParaRPr b="0" i="0" sz="600" u="none" cap="none" strike="noStrike">
              <a:solidFill>
                <a:srgbClr val="EFEFEF"/>
              </a:solidFill>
              <a:latin typeface="Calibri"/>
              <a:ea typeface="Calibri"/>
              <a:cs typeface="Calibri"/>
              <a:sym typeface="Calibri"/>
            </a:endParaRPr>
          </a:p>
        </p:txBody>
      </p:sp>
      <p:sp>
        <p:nvSpPr>
          <p:cNvPr id="105" name="Google Shape;105;p17"/>
          <p:cNvSpPr txBox="1"/>
          <p:nvPr>
            <p:ph type="title"/>
          </p:nvPr>
        </p:nvSpPr>
        <p:spPr>
          <a:xfrm>
            <a:off x="131108" y="105334"/>
            <a:ext cx="8885100" cy="465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B5394"/>
              </a:buClr>
              <a:buSzPts val="2700"/>
              <a:buNone/>
              <a:defRPr sz="2700">
                <a:solidFill>
                  <a:srgbClr val="0B5394"/>
                </a:solidFill>
              </a:defRPr>
            </a:lvl1pPr>
            <a:lvl2pPr lvl="1" rtl="0" algn="l">
              <a:lnSpc>
                <a:spcPct val="100000"/>
              </a:lnSpc>
              <a:spcBef>
                <a:spcPts val="0"/>
              </a:spcBef>
              <a:spcAft>
                <a:spcPts val="0"/>
              </a:spcAft>
              <a:buClr>
                <a:srgbClr val="0B5394"/>
              </a:buClr>
              <a:buSzPts val="2700"/>
              <a:buFont typeface="Calibri"/>
              <a:buNone/>
              <a:defRPr sz="2700">
                <a:solidFill>
                  <a:srgbClr val="0B5394"/>
                </a:solidFill>
                <a:latin typeface="Calibri"/>
                <a:ea typeface="Calibri"/>
                <a:cs typeface="Calibri"/>
                <a:sym typeface="Calibri"/>
              </a:defRPr>
            </a:lvl2pPr>
            <a:lvl3pPr lvl="2" rtl="0" algn="l">
              <a:lnSpc>
                <a:spcPct val="100000"/>
              </a:lnSpc>
              <a:spcBef>
                <a:spcPts val="0"/>
              </a:spcBef>
              <a:spcAft>
                <a:spcPts val="0"/>
              </a:spcAft>
              <a:buClr>
                <a:srgbClr val="0B5394"/>
              </a:buClr>
              <a:buSzPts val="2700"/>
              <a:buFont typeface="Calibri"/>
              <a:buNone/>
              <a:defRPr sz="2700">
                <a:solidFill>
                  <a:srgbClr val="0B5394"/>
                </a:solidFill>
                <a:latin typeface="Calibri"/>
                <a:ea typeface="Calibri"/>
                <a:cs typeface="Calibri"/>
                <a:sym typeface="Calibri"/>
              </a:defRPr>
            </a:lvl3pPr>
            <a:lvl4pPr lvl="3" rtl="0" algn="l">
              <a:lnSpc>
                <a:spcPct val="100000"/>
              </a:lnSpc>
              <a:spcBef>
                <a:spcPts val="0"/>
              </a:spcBef>
              <a:spcAft>
                <a:spcPts val="0"/>
              </a:spcAft>
              <a:buClr>
                <a:srgbClr val="0B5394"/>
              </a:buClr>
              <a:buSzPts val="2700"/>
              <a:buFont typeface="Calibri"/>
              <a:buNone/>
              <a:defRPr sz="2700">
                <a:solidFill>
                  <a:srgbClr val="0B5394"/>
                </a:solidFill>
                <a:latin typeface="Calibri"/>
                <a:ea typeface="Calibri"/>
                <a:cs typeface="Calibri"/>
                <a:sym typeface="Calibri"/>
              </a:defRPr>
            </a:lvl4pPr>
            <a:lvl5pPr lvl="4" rtl="0" algn="l">
              <a:lnSpc>
                <a:spcPct val="100000"/>
              </a:lnSpc>
              <a:spcBef>
                <a:spcPts val="0"/>
              </a:spcBef>
              <a:spcAft>
                <a:spcPts val="0"/>
              </a:spcAft>
              <a:buClr>
                <a:srgbClr val="0B5394"/>
              </a:buClr>
              <a:buSzPts val="2700"/>
              <a:buFont typeface="Calibri"/>
              <a:buNone/>
              <a:defRPr sz="2700">
                <a:solidFill>
                  <a:srgbClr val="0B5394"/>
                </a:solidFill>
                <a:latin typeface="Calibri"/>
                <a:ea typeface="Calibri"/>
                <a:cs typeface="Calibri"/>
                <a:sym typeface="Calibri"/>
              </a:defRPr>
            </a:lvl5pPr>
            <a:lvl6pPr lvl="5" rtl="0" algn="l">
              <a:lnSpc>
                <a:spcPct val="100000"/>
              </a:lnSpc>
              <a:spcBef>
                <a:spcPts val="0"/>
              </a:spcBef>
              <a:spcAft>
                <a:spcPts val="0"/>
              </a:spcAft>
              <a:buClr>
                <a:srgbClr val="0B5394"/>
              </a:buClr>
              <a:buSzPts val="2700"/>
              <a:buFont typeface="Calibri"/>
              <a:buNone/>
              <a:defRPr sz="2700">
                <a:solidFill>
                  <a:srgbClr val="0B5394"/>
                </a:solidFill>
                <a:latin typeface="Calibri"/>
                <a:ea typeface="Calibri"/>
                <a:cs typeface="Calibri"/>
                <a:sym typeface="Calibri"/>
              </a:defRPr>
            </a:lvl6pPr>
            <a:lvl7pPr lvl="6" rtl="0" algn="l">
              <a:lnSpc>
                <a:spcPct val="100000"/>
              </a:lnSpc>
              <a:spcBef>
                <a:spcPts val="0"/>
              </a:spcBef>
              <a:spcAft>
                <a:spcPts val="0"/>
              </a:spcAft>
              <a:buClr>
                <a:srgbClr val="0B5394"/>
              </a:buClr>
              <a:buSzPts val="2700"/>
              <a:buFont typeface="Calibri"/>
              <a:buNone/>
              <a:defRPr sz="2700">
                <a:solidFill>
                  <a:srgbClr val="0B5394"/>
                </a:solidFill>
                <a:latin typeface="Calibri"/>
                <a:ea typeface="Calibri"/>
                <a:cs typeface="Calibri"/>
                <a:sym typeface="Calibri"/>
              </a:defRPr>
            </a:lvl7pPr>
            <a:lvl8pPr lvl="7" rtl="0" algn="l">
              <a:lnSpc>
                <a:spcPct val="100000"/>
              </a:lnSpc>
              <a:spcBef>
                <a:spcPts val="0"/>
              </a:spcBef>
              <a:spcAft>
                <a:spcPts val="0"/>
              </a:spcAft>
              <a:buClr>
                <a:srgbClr val="0B5394"/>
              </a:buClr>
              <a:buSzPts val="2700"/>
              <a:buFont typeface="Calibri"/>
              <a:buNone/>
              <a:defRPr sz="2700">
                <a:solidFill>
                  <a:srgbClr val="0B5394"/>
                </a:solidFill>
                <a:latin typeface="Calibri"/>
                <a:ea typeface="Calibri"/>
                <a:cs typeface="Calibri"/>
                <a:sym typeface="Calibri"/>
              </a:defRPr>
            </a:lvl8pPr>
            <a:lvl9pPr lvl="8" rtl="0" algn="l">
              <a:lnSpc>
                <a:spcPct val="100000"/>
              </a:lnSpc>
              <a:spcBef>
                <a:spcPts val="0"/>
              </a:spcBef>
              <a:spcAft>
                <a:spcPts val="0"/>
              </a:spcAft>
              <a:buClr>
                <a:srgbClr val="0B5394"/>
              </a:buClr>
              <a:buSzPts val="2700"/>
              <a:buFont typeface="Calibri"/>
              <a:buNone/>
              <a:defRPr sz="2700">
                <a:solidFill>
                  <a:srgbClr val="0B5394"/>
                </a:solidFill>
                <a:latin typeface="Calibri"/>
                <a:ea typeface="Calibri"/>
                <a:cs typeface="Calibri"/>
                <a:sym typeface="Calibri"/>
              </a:defRPr>
            </a:lvl9pPr>
          </a:lstStyle>
          <a:p/>
        </p:txBody>
      </p:sp>
      <p:sp>
        <p:nvSpPr>
          <p:cNvPr id="106" name="Google Shape;106;p17"/>
          <p:cNvSpPr txBox="1"/>
          <p:nvPr>
            <p:ph idx="1" type="body"/>
          </p:nvPr>
        </p:nvSpPr>
        <p:spPr>
          <a:xfrm>
            <a:off x="131108" y="907676"/>
            <a:ext cx="8885100" cy="3792300"/>
          </a:xfrm>
          <a:prstGeom prst="rect">
            <a:avLst/>
          </a:prstGeom>
          <a:noFill/>
          <a:ln>
            <a:noFill/>
          </a:ln>
        </p:spPr>
        <p:txBody>
          <a:bodyPr anchorCtr="0" anchor="t" bIns="34275" lIns="68575" spcFirstLastPara="1" rIns="68575" wrap="square" tIns="34275">
            <a:noAutofit/>
          </a:bodyPr>
          <a:lstStyle>
            <a:lvl1pPr indent="-342900" lvl="0" marL="457200" rtl="0" algn="l">
              <a:lnSpc>
                <a:spcPct val="90000"/>
              </a:lnSpc>
              <a:spcBef>
                <a:spcPts val="800"/>
              </a:spcBef>
              <a:spcAft>
                <a:spcPts val="0"/>
              </a:spcAft>
              <a:buClr>
                <a:schemeClr val="dk1"/>
              </a:buClr>
              <a:buSzPts val="1800"/>
              <a:buChar char="•"/>
              <a:defRPr sz="1800"/>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107" name="Google Shape;107;p17"/>
          <p:cNvCxnSpPr/>
          <p:nvPr/>
        </p:nvCxnSpPr>
        <p:spPr>
          <a:xfrm>
            <a:off x="0" y="654619"/>
            <a:ext cx="9144000" cy="0"/>
          </a:xfrm>
          <a:prstGeom prst="straightConnector1">
            <a:avLst/>
          </a:prstGeom>
          <a:noFill/>
          <a:ln cap="flat" cmpd="sng" w="25400">
            <a:solidFill>
              <a:srgbClr val="999999"/>
            </a:solidFill>
            <a:prstDash val="solid"/>
            <a:miter lim="800000"/>
            <a:headEnd len="sm" w="sm" type="none"/>
            <a:tailEnd len="sm" w="sm" type="none"/>
          </a:ln>
        </p:spPr>
      </p:cxnSp>
      <p:sp>
        <p:nvSpPr>
          <p:cNvPr id="108" name="Google Shape;108;p17"/>
          <p:cNvSpPr txBox="1"/>
          <p:nvPr>
            <p:ph idx="12" type="sldNum"/>
          </p:nvPr>
        </p:nvSpPr>
        <p:spPr>
          <a:xfrm>
            <a:off x="6955491" y="4931709"/>
            <a:ext cx="20574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p:cSld name="OBJECT_2">
    <p:spTree>
      <p:nvGrpSpPr>
        <p:cNvPr id="109" name="Shape 109"/>
        <p:cNvGrpSpPr/>
        <p:nvPr/>
      </p:nvGrpSpPr>
      <p:grpSpPr>
        <a:xfrm>
          <a:off x="0" y="0"/>
          <a:ext cx="0" cy="0"/>
          <a:chOff x="0" y="0"/>
          <a:chExt cx="0" cy="0"/>
        </a:xfrm>
      </p:grpSpPr>
      <p:sp>
        <p:nvSpPr>
          <p:cNvPr id="110" name="Google Shape;110;p1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1" name="Google Shape;111;p1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2" name="Google Shape;112;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3" name="Google Shape;113;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4" name="Google Shape;114;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15" name="Shape 115"/>
        <p:cNvGrpSpPr/>
        <p:nvPr/>
      </p:nvGrpSpPr>
      <p:grpSpPr>
        <a:xfrm>
          <a:off x="0" y="0"/>
          <a:ext cx="0" cy="0"/>
          <a:chOff x="0" y="0"/>
          <a:chExt cx="0" cy="0"/>
        </a:xfrm>
      </p:grpSpPr>
      <p:sp>
        <p:nvSpPr>
          <p:cNvPr id="116" name="Google Shape;116;p1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Arial"/>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7" name="Google Shape;117;p19"/>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118" name="Google Shape;118;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9" name="Google Shape;119;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0" name="Google Shape;120;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1">
  <p:cSld name="OBJECT_3">
    <p:spTree>
      <p:nvGrpSpPr>
        <p:cNvPr id="121" name="Shape 121"/>
        <p:cNvGrpSpPr/>
        <p:nvPr/>
      </p:nvGrpSpPr>
      <p:grpSpPr>
        <a:xfrm>
          <a:off x="0" y="0"/>
          <a:ext cx="0" cy="0"/>
          <a:chOff x="0" y="0"/>
          <a:chExt cx="0" cy="0"/>
        </a:xfrm>
      </p:grpSpPr>
      <p:sp>
        <p:nvSpPr>
          <p:cNvPr id="122" name="Google Shape;122;p2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3" name="Google Shape;123;p20"/>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4" name="Google Shape;124;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5" name="Google Shape;125;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6" name="Google Shape;126;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17" name="Shape 17"/>
        <p:cNvGrpSpPr/>
        <p:nvPr/>
      </p:nvGrpSpPr>
      <p:grpSpPr>
        <a:xfrm>
          <a:off x="0" y="0"/>
          <a:ext cx="0" cy="0"/>
          <a:chOff x="0" y="0"/>
          <a:chExt cx="0" cy="0"/>
        </a:xfrm>
      </p:grpSpPr>
      <p:sp>
        <p:nvSpPr>
          <p:cNvPr id="18" name="Google Shape;18;p3"/>
          <p:cNvSpPr/>
          <p:nvPr/>
        </p:nvSpPr>
        <p:spPr>
          <a:xfrm>
            <a:off x="0" y="4931709"/>
            <a:ext cx="9144000" cy="211800"/>
          </a:xfrm>
          <a:prstGeom prst="rect">
            <a:avLst/>
          </a:prstGeom>
          <a:solidFill>
            <a:srgbClr val="7030A0"/>
          </a:solidFill>
          <a:ln cap="flat" cmpd="sng" w="12700">
            <a:solidFill>
              <a:srgbClr val="0070C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Calibri"/>
                <a:ea typeface="Calibri"/>
                <a:cs typeface="Calibri"/>
                <a:sym typeface="Calibri"/>
              </a:rPr>
              <a:t>  Copyright © NAL JAPAN</a:t>
            </a:r>
            <a:endParaRPr b="0" i="0" sz="1100" u="none" cap="none" strike="noStrike">
              <a:solidFill>
                <a:schemeClr val="lt1"/>
              </a:solidFill>
              <a:latin typeface="Calibri"/>
              <a:ea typeface="Calibri"/>
              <a:cs typeface="Calibri"/>
              <a:sym typeface="Calibri"/>
            </a:endParaRPr>
          </a:p>
        </p:txBody>
      </p:sp>
      <p:sp>
        <p:nvSpPr>
          <p:cNvPr id="19" name="Google Shape;19;p3"/>
          <p:cNvSpPr txBox="1"/>
          <p:nvPr>
            <p:ph type="title"/>
          </p:nvPr>
        </p:nvSpPr>
        <p:spPr>
          <a:xfrm>
            <a:off x="131108" y="181534"/>
            <a:ext cx="8885100" cy="465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02060"/>
              </a:buClr>
              <a:buSzPts val="3300"/>
              <a:buFont typeface="Calibri"/>
              <a:buNone/>
              <a:defRPr>
                <a:solidFill>
                  <a:srgbClr val="002060"/>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 name="Google Shape;20;p3"/>
          <p:cNvSpPr txBox="1"/>
          <p:nvPr>
            <p:ph idx="1" type="body"/>
          </p:nvPr>
        </p:nvSpPr>
        <p:spPr>
          <a:xfrm>
            <a:off x="131108" y="907676"/>
            <a:ext cx="8885100" cy="3792300"/>
          </a:xfrm>
          <a:prstGeom prst="rect">
            <a:avLst/>
          </a:prstGeom>
          <a:noFill/>
          <a:ln>
            <a:noFill/>
          </a:ln>
        </p:spPr>
        <p:txBody>
          <a:bodyPr anchorCtr="0" anchor="t" bIns="34275" lIns="68575" spcFirstLastPara="1" rIns="68575" wrap="square" tIns="34275">
            <a:noAutofit/>
          </a:bodyPr>
          <a:lstStyle>
            <a:lvl1pPr indent="-342900" lvl="0" marL="457200" rtl="0" algn="l">
              <a:lnSpc>
                <a:spcPct val="90000"/>
              </a:lnSpc>
              <a:spcBef>
                <a:spcPts val="800"/>
              </a:spcBef>
              <a:spcAft>
                <a:spcPts val="0"/>
              </a:spcAft>
              <a:buClr>
                <a:schemeClr val="dk1"/>
              </a:buClr>
              <a:buSzPts val="1800"/>
              <a:buChar char="•"/>
              <a:defRPr sz="1800"/>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21" name="Google Shape;21;p3"/>
          <p:cNvCxnSpPr/>
          <p:nvPr/>
        </p:nvCxnSpPr>
        <p:spPr>
          <a:xfrm>
            <a:off x="0" y="654619"/>
            <a:ext cx="9144000" cy="0"/>
          </a:xfrm>
          <a:prstGeom prst="straightConnector1">
            <a:avLst/>
          </a:prstGeom>
          <a:noFill/>
          <a:ln cap="flat" cmpd="sng" w="25400">
            <a:solidFill>
              <a:srgbClr val="2E75B5"/>
            </a:solidFill>
            <a:prstDash val="solid"/>
            <a:miter lim="800000"/>
            <a:headEnd len="sm" w="sm" type="none"/>
            <a:tailEnd len="sm" w="sm" type="none"/>
          </a:ln>
        </p:spPr>
      </p:cxnSp>
      <p:sp>
        <p:nvSpPr>
          <p:cNvPr id="22" name="Google Shape;22;p3"/>
          <p:cNvSpPr txBox="1"/>
          <p:nvPr>
            <p:ph idx="12" type="sldNum"/>
          </p:nvPr>
        </p:nvSpPr>
        <p:spPr>
          <a:xfrm>
            <a:off x="6955491" y="4931709"/>
            <a:ext cx="20574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rgbClr val="002060"/>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5" name="Google Shape;25;p4"/>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26" name="Google Shape;26;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 name="Google Shape;27;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8" name="Google Shape;28;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131109" y="102394"/>
            <a:ext cx="8881800" cy="654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0206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1" name="Google Shape;31;p5"/>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 name="Google Shape;32;p5"/>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 name="Google Shape;33;p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4" name="Google Shape;34;p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5" name="Google Shape;35;p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0206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 name="Google Shape;38;p6"/>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39" name="Google Shape;39;p6"/>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 name="Google Shape;40;p6"/>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41" name="Google Shape;41;p6"/>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 name="Google Shape;42;p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3" name="Google Shape;43;p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4" name="Google Shape;44;p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131109" y="102394"/>
            <a:ext cx="8881800" cy="6540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00206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7" name="Google Shape;47;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 name="Google Shape;48;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 name="Google Shape;49;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 name="Google Shape;52;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3" name="Google Shape;53;p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rgbClr val="002060"/>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 name="Google Shape;56;p9"/>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57" name="Google Shape;57;p9"/>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58" name="Google Shape;58;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 name="Google Shape;59;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0" name="Google Shape;60;p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rgbClr val="002060"/>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3" name="Google Shape;63;p10"/>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65" name="Google Shape;65;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 name="Google Shape;66;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7" name="Google Shape;67;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31109" y="102394"/>
            <a:ext cx="8881800" cy="6540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002060"/>
              </a:buClr>
              <a:buSzPts val="3300"/>
              <a:buFont typeface="Calibri"/>
              <a:buNone/>
              <a:defRPr b="0" i="0" sz="3300" u="none" cap="none" strike="noStrike">
                <a:solidFill>
                  <a:srgbClr val="00206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131108" y="756397"/>
            <a:ext cx="8881800" cy="3876300"/>
          </a:xfrm>
          <a:prstGeom prst="rect">
            <a:avLst/>
          </a:prstGeom>
          <a:noFill/>
          <a:ln>
            <a:noFill/>
          </a:ln>
        </p:spPr>
        <p:txBody>
          <a:bodyPr anchorCtr="0" anchor="t" bIns="34275" lIns="68575" spcFirstLastPara="1" rIns="68575" wrap="square" tIns="34275">
            <a:noAutofit/>
          </a:bodyPr>
          <a:lstStyle>
            <a:lvl1pPr indent="-342900" lvl="0" marL="457200" marR="0" rtl="0" algn="l">
              <a:lnSpc>
                <a:spcPct val="90000"/>
              </a:lnSpc>
              <a:spcBef>
                <a:spcPts val="8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11" name="Google Shape;11;p1"/>
          <p:cNvPicPr preferRelativeResize="0"/>
          <p:nvPr/>
        </p:nvPicPr>
        <p:blipFill rotWithShape="1">
          <a:blip r:embed="rId1">
            <a:alphaModFix/>
          </a:blip>
          <a:srcRect b="0" l="0" r="0" t="0"/>
          <a:stretch/>
        </p:blipFill>
        <p:spPr>
          <a:xfrm>
            <a:off x="8087991" y="233917"/>
            <a:ext cx="924900" cy="31110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15"/>
          <p:cNvSpPr txBox="1"/>
          <p:nvPr>
            <p:ph type="title"/>
          </p:nvPr>
        </p:nvSpPr>
        <p:spPr>
          <a:xfrm>
            <a:off x="131109" y="102394"/>
            <a:ext cx="8881800" cy="6540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rgbClr val="002060"/>
              </a:buClr>
              <a:buSzPts val="3300"/>
              <a:buFont typeface="Calibri"/>
              <a:buNone/>
              <a:defRPr b="0" i="0" sz="3300" u="none" cap="none" strike="noStrike">
                <a:solidFill>
                  <a:srgbClr val="00206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93" name="Google Shape;93;p15"/>
          <p:cNvSpPr txBox="1"/>
          <p:nvPr>
            <p:ph idx="1" type="body"/>
          </p:nvPr>
        </p:nvSpPr>
        <p:spPr>
          <a:xfrm>
            <a:off x="131108" y="756397"/>
            <a:ext cx="8881800" cy="3876300"/>
          </a:xfrm>
          <a:prstGeom prst="rect">
            <a:avLst/>
          </a:prstGeom>
          <a:noFill/>
          <a:ln>
            <a:noFill/>
          </a:ln>
        </p:spPr>
        <p:txBody>
          <a:bodyPr anchorCtr="0" anchor="t" bIns="34275" lIns="68575" spcFirstLastPara="1" rIns="68575" wrap="square" tIns="34275">
            <a:noAutofit/>
          </a:bodyPr>
          <a:lstStyle>
            <a:lvl1pPr indent="-342900" lvl="0" marL="457200" marR="0" rtl="0" algn="l">
              <a:lnSpc>
                <a:spcPct val="90000"/>
              </a:lnSpc>
              <a:spcBef>
                <a:spcPts val="8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4" name="Google Shape;94;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5" name="Google Shape;95;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96" name="Google Shape;96;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97" name="Google Shape;97;p15"/>
          <p:cNvPicPr preferRelativeResize="0"/>
          <p:nvPr/>
        </p:nvPicPr>
        <p:blipFill rotWithShape="1">
          <a:blip r:embed="rId1">
            <a:alphaModFix/>
          </a:blip>
          <a:srcRect b="0" l="0" r="0" t="0"/>
          <a:stretch/>
        </p:blipFill>
        <p:spPr>
          <a:xfrm>
            <a:off x="8087991" y="233917"/>
            <a:ext cx="924900" cy="31110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28.png"/><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34.png"/><Relationship Id="rId5"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36.png"/><Relationship Id="rId5" Type="http://schemas.openxmlformats.org/officeDocument/2006/relationships/image" Target="../media/image26.png"/><Relationship Id="rId6"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38.png"/><Relationship Id="rId5"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32.png"/><Relationship Id="rId5" Type="http://schemas.openxmlformats.org/officeDocument/2006/relationships/image" Target="../media/image27.jpg"/><Relationship Id="rId6"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39.png"/><Relationship Id="rId5"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45.png"/><Relationship Id="rId5"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44.png"/><Relationship Id="rId5"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47.png"/><Relationship Id="rId5"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56.png"/><Relationship Id="rId5" Type="http://schemas.openxmlformats.org/officeDocument/2006/relationships/image" Target="../media/image48.png"/><Relationship Id="rId6"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63.png"/><Relationship Id="rId5" Type="http://schemas.openxmlformats.org/officeDocument/2006/relationships/image" Target="../media/image49.png"/><Relationship Id="rId6"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51.png"/><Relationship Id="rId5" Type="http://schemas.openxmlformats.org/officeDocument/2006/relationships/image" Target="../media/image62.png"/><Relationship Id="rId6"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58.png"/><Relationship Id="rId5" Type="http://schemas.openxmlformats.org/officeDocument/2006/relationships/image" Target="../media/image57.png"/><Relationship Id="rId6"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67.png"/><Relationship Id="rId5" Type="http://schemas.openxmlformats.org/officeDocument/2006/relationships/image" Target="../media/image60.png"/><Relationship Id="rId6"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68.png"/><Relationship Id="rId5" Type="http://schemas.openxmlformats.org/officeDocument/2006/relationships/image" Target="../media/image65.png"/><Relationship Id="rId6" Type="http://schemas.openxmlformats.org/officeDocument/2006/relationships/image" Target="../media/image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70.png"/><Relationship Id="rId5" Type="http://schemas.openxmlformats.org/officeDocument/2006/relationships/image" Target="../media/image74.png"/><Relationship Id="rId6" Type="http://schemas.openxmlformats.org/officeDocument/2006/relationships/image" Target="../media/image7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75.png"/><Relationship Id="rId5" Type="http://schemas.openxmlformats.org/officeDocument/2006/relationships/image" Target="../media/image7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image" Target="../media/image77.png"/><Relationship Id="rId5"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7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1"/>
          <p:cNvPicPr preferRelativeResize="0"/>
          <p:nvPr/>
        </p:nvPicPr>
        <p:blipFill rotWithShape="1">
          <a:blip r:embed="rId3">
            <a:alphaModFix/>
          </a:blip>
          <a:srcRect b="0" l="0" r="0" t="0"/>
          <a:stretch/>
        </p:blipFill>
        <p:spPr>
          <a:xfrm>
            <a:off x="0" y="0"/>
            <a:ext cx="9290439" cy="5143500"/>
          </a:xfrm>
          <a:prstGeom prst="rect">
            <a:avLst/>
          </a:prstGeom>
          <a:noFill/>
          <a:ln>
            <a:noFill/>
          </a:ln>
        </p:spPr>
      </p:pic>
      <p:sp>
        <p:nvSpPr>
          <p:cNvPr id="132" name="Google Shape;132;p21"/>
          <p:cNvSpPr/>
          <p:nvPr/>
        </p:nvSpPr>
        <p:spPr>
          <a:xfrm>
            <a:off x="2265776" y="3046925"/>
            <a:ext cx="6471000" cy="1456200"/>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Clr>
                <a:schemeClr val="dk1"/>
              </a:buClr>
              <a:buSzPts val="1100"/>
              <a:buFont typeface="Arial"/>
              <a:buNone/>
            </a:pPr>
            <a:r>
              <a:rPr b="1" lang="en" sz="2200">
                <a:solidFill>
                  <a:srgbClr val="92D050"/>
                </a:solidFill>
                <a:latin typeface="Raleway"/>
                <a:ea typeface="Raleway"/>
                <a:cs typeface="Raleway"/>
                <a:sym typeface="Raleway"/>
              </a:rPr>
              <a:t>Software Architecture and Design Patterns</a:t>
            </a:r>
            <a:br>
              <a:rPr b="1" lang="en" sz="5000">
                <a:solidFill>
                  <a:schemeClr val="lt1"/>
                </a:solidFill>
                <a:latin typeface="Raleway"/>
                <a:ea typeface="Raleway"/>
                <a:cs typeface="Raleway"/>
                <a:sym typeface="Raleway"/>
              </a:rPr>
            </a:br>
            <a:r>
              <a:rPr b="1" lang="en" sz="4400">
                <a:solidFill>
                  <a:schemeClr val="lt1"/>
                </a:solidFill>
                <a:latin typeface="Raleway"/>
                <a:ea typeface="Raleway"/>
                <a:cs typeface="Raleway"/>
                <a:sym typeface="Raleway"/>
              </a:rPr>
              <a:t>Fresher training</a:t>
            </a:r>
            <a:endParaRPr sz="5000">
              <a:solidFill>
                <a:schemeClr val="dk1"/>
              </a:solidFill>
              <a:latin typeface="Raleway"/>
              <a:ea typeface="Raleway"/>
              <a:cs typeface="Raleway"/>
              <a:sym typeface="Raleway"/>
            </a:endParaRPr>
          </a:p>
          <a:p>
            <a:pPr indent="0" lvl="0" marL="0" marR="0" rtl="0" algn="r">
              <a:lnSpc>
                <a:spcPct val="100000"/>
              </a:lnSpc>
              <a:spcBef>
                <a:spcPts val="0"/>
              </a:spcBef>
              <a:spcAft>
                <a:spcPts val="0"/>
              </a:spcAft>
              <a:buClr>
                <a:srgbClr val="000000"/>
              </a:buClr>
              <a:buSzPts val="5400"/>
              <a:buFont typeface="Arial"/>
              <a:buNone/>
            </a:pPr>
            <a:r>
              <a:t/>
            </a:r>
            <a:endParaRPr b="1" sz="4100">
              <a:solidFill>
                <a:srgbClr val="92D050"/>
              </a:solidFill>
              <a:latin typeface="Raleway"/>
              <a:ea typeface="Raleway"/>
              <a:cs typeface="Raleway"/>
              <a:sym typeface="Raleway"/>
            </a:endParaRPr>
          </a:p>
        </p:txBody>
      </p:sp>
      <p:cxnSp>
        <p:nvCxnSpPr>
          <p:cNvPr id="133" name="Google Shape;133;p21"/>
          <p:cNvCxnSpPr/>
          <p:nvPr/>
        </p:nvCxnSpPr>
        <p:spPr>
          <a:xfrm rot="10800000">
            <a:off x="5593455" y="2907446"/>
            <a:ext cx="3143100" cy="0"/>
          </a:xfrm>
          <a:prstGeom prst="straightConnector1">
            <a:avLst/>
          </a:prstGeom>
          <a:noFill/>
          <a:ln cap="flat" cmpd="sng" w="63500">
            <a:solidFill>
              <a:schemeClr val="lt1"/>
            </a:solidFill>
            <a:prstDash val="solid"/>
            <a:miter lim="800000"/>
            <a:headEnd len="sm" w="sm" type="none"/>
            <a:tailEnd len="sm" w="sm" type="none"/>
          </a:ln>
        </p:spPr>
      </p:cxnSp>
      <p:pic>
        <p:nvPicPr>
          <p:cNvPr id="134" name="Google Shape;134;p21"/>
          <p:cNvPicPr preferRelativeResize="0"/>
          <p:nvPr/>
        </p:nvPicPr>
        <p:blipFill rotWithShape="1">
          <a:blip r:embed="rId4">
            <a:alphaModFix/>
          </a:blip>
          <a:srcRect b="0" l="0" r="0" t="0"/>
          <a:stretch/>
        </p:blipFill>
        <p:spPr>
          <a:xfrm>
            <a:off x="328792" y="258553"/>
            <a:ext cx="1550805" cy="50740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0"/>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215" name="Google Shape;215;p30"/>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Architecture</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216" name="Google Shape;216;p30"/>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Client-server pattern</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sp>
        <p:nvSpPr>
          <p:cNvPr id="217" name="Google Shape;217;p30"/>
          <p:cNvSpPr txBox="1"/>
          <p:nvPr/>
        </p:nvSpPr>
        <p:spPr>
          <a:xfrm>
            <a:off x="749425" y="1504725"/>
            <a:ext cx="6192600" cy="489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292929"/>
                </a:solidFill>
                <a:highlight>
                  <a:srgbClr val="FFFFFF"/>
                </a:highlight>
                <a:latin typeface="Raleway"/>
                <a:ea typeface="Raleway"/>
                <a:cs typeface="Raleway"/>
                <a:sym typeface="Raleway"/>
              </a:rPr>
              <a:t>This pattern consists of two parties; </a:t>
            </a:r>
            <a:r>
              <a:rPr b="1" lang="en" sz="1200">
                <a:solidFill>
                  <a:srgbClr val="292929"/>
                </a:solidFill>
                <a:highlight>
                  <a:srgbClr val="FFFFFF"/>
                </a:highlight>
                <a:latin typeface="Raleway"/>
                <a:ea typeface="Raleway"/>
                <a:cs typeface="Raleway"/>
                <a:sym typeface="Raleway"/>
              </a:rPr>
              <a:t>a server</a:t>
            </a:r>
            <a:r>
              <a:rPr lang="en" sz="1200">
                <a:solidFill>
                  <a:srgbClr val="292929"/>
                </a:solidFill>
                <a:highlight>
                  <a:srgbClr val="FFFFFF"/>
                </a:highlight>
                <a:latin typeface="Raleway"/>
                <a:ea typeface="Raleway"/>
                <a:cs typeface="Raleway"/>
                <a:sym typeface="Raleway"/>
              </a:rPr>
              <a:t> and </a:t>
            </a:r>
            <a:r>
              <a:rPr b="1" lang="en" sz="1200">
                <a:solidFill>
                  <a:srgbClr val="292929"/>
                </a:solidFill>
                <a:highlight>
                  <a:srgbClr val="FFFFFF"/>
                </a:highlight>
                <a:latin typeface="Raleway"/>
                <a:ea typeface="Raleway"/>
                <a:cs typeface="Raleway"/>
                <a:sym typeface="Raleway"/>
              </a:rPr>
              <a:t>multiple clients</a:t>
            </a:r>
            <a:r>
              <a:rPr lang="en" sz="1200">
                <a:solidFill>
                  <a:srgbClr val="292929"/>
                </a:solidFill>
                <a:highlight>
                  <a:srgbClr val="FFFFFF"/>
                </a:highlight>
                <a:latin typeface="Raleway"/>
                <a:ea typeface="Raleway"/>
                <a:cs typeface="Raleway"/>
                <a:sym typeface="Raleway"/>
              </a:rPr>
              <a:t>. The server component will provide services to multiple client components. Clients request services from the server and the server provides relevant services to those clients. Furthermore, the server continues to listen to client requests.</a:t>
            </a:r>
            <a:br>
              <a:rPr lang="en" sz="1200">
                <a:solidFill>
                  <a:srgbClr val="292929"/>
                </a:solidFill>
                <a:highlight>
                  <a:srgbClr val="FFFFFF"/>
                </a:highlight>
                <a:latin typeface="Raleway"/>
                <a:ea typeface="Raleway"/>
                <a:cs typeface="Raleway"/>
                <a:sym typeface="Raleway"/>
              </a:rPr>
            </a:br>
            <a:br>
              <a:rPr lang="en" sz="1200">
                <a:solidFill>
                  <a:srgbClr val="292929"/>
                </a:solidFill>
                <a:highlight>
                  <a:srgbClr val="FFFFFF"/>
                </a:highlight>
                <a:latin typeface="Raleway"/>
                <a:ea typeface="Raleway"/>
                <a:cs typeface="Raleway"/>
                <a:sym typeface="Raleway"/>
              </a:rPr>
            </a:br>
            <a:r>
              <a:rPr lang="en" sz="1200">
                <a:solidFill>
                  <a:srgbClr val="292929"/>
                </a:solidFill>
                <a:highlight>
                  <a:srgbClr val="FFFFFF"/>
                </a:highlight>
                <a:latin typeface="Raleway"/>
                <a:ea typeface="Raleway"/>
                <a:cs typeface="Raleway"/>
                <a:sym typeface="Raleway"/>
              </a:rPr>
              <a:t>Usage</a:t>
            </a:r>
            <a:endParaRPr sz="1200">
              <a:solidFill>
                <a:srgbClr val="292929"/>
              </a:solidFill>
              <a:highlight>
                <a:srgbClr val="FFFFFF"/>
              </a:highlight>
              <a:latin typeface="Raleway"/>
              <a:ea typeface="Raleway"/>
              <a:cs typeface="Raleway"/>
              <a:sym typeface="Raleway"/>
            </a:endParaRPr>
          </a:p>
          <a:p>
            <a:pPr indent="-304800" lvl="0" marL="457200" rtl="0" algn="l">
              <a:lnSpc>
                <a:spcPct val="150000"/>
              </a:lnSpc>
              <a:spcBef>
                <a:spcPts val="0"/>
              </a:spcBef>
              <a:spcAft>
                <a:spcPts val="0"/>
              </a:spcAft>
              <a:buClr>
                <a:srgbClr val="292929"/>
              </a:buClr>
              <a:buSzPts val="1200"/>
              <a:buFont typeface="Raleway"/>
              <a:buChar char="●"/>
            </a:pPr>
            <a:r>
              <a:rPr lang="en" sz="1200">
                <a:solidFill>
                  <a:srgbClr val="292929"/>
                </a:solidFill>
                <a:highlight>
                  <a:srgbClr val="FFFFFF"/>
                </a:highlight>
                <a:latin typeface="Raleway"/>
                <a:ea typeface="Raleway"/>
                <a:cs typeface="Raleway"/>
                <a:sym typeface="Raleway"/>
              </a:rPr>
              <a:t>Online applications such as email, banking...</a:t>
            </a:r>
            <a:endParaRPr sz="1200">
              <a:solidFill>
                <a:srgbClr val="292929"/>
              </a:solidFill>
              <a:highlight>
                <a:srgbClr val="FFFFFF"/>
              </a:highlight>
              <a:latin typeface="Raleway"/>
              <a:ea typeface="Raleway"/>
              <a:cs typeface="Raleway"/>
              <a:sym typeface="Raleway"/>
            </a:endParaRPr>
          </a:p>
          <a:p>
            <a:pPr indent="0" lvl="0" marL="0" rtl="0" algn="l">
              <a:lnSpc>
                <a:spcPct val="150000"/>
              </a:lnSpc>
              <a:spcBef>
                <a:spcPts val="0"/>
              </a:spcBef>
              <a:spcAft>
                <a:spcPts val="0"/>
              </a:spcAft>
              <a:buNone/>
            </a:pPr>
            <a:r>
              <a:t/>
            </a:r>
            <a:endParaRPr sz="1200">
              <a:latin typeface="Raleway"/>
              <a:ea typeface="Raleway"/>
              <a:cs typeface="Raleway"/>
              <a:sym typeface="Raleway"/>
            </a:endParaRPr>
          </a:p>
        </p:txBody>
      </p:sp>
      <p:pic>
        <p:nvPicPr>
          <p:cNvPr id="218" name="Google Shape;218;p30"/>
          <p:cNvPicPr preferRelativeResize="0"/>
          <p:nvPr/>
        </p:nvPicPr>
        <p:blipFill>
          <a:blip r:embed="rId4">
            <a:alphaModFix/>
          </a:blip>
          <a:stretch>
            <a:fillRect/>
          </a:stretch>
        </p:blipFill>
        <p:spPr>
          <a:xfrm>
            <a:off x="6770947" y="1258797"/>
            <a:ext cx="2181750" cy="2516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1"/>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225" name="Google Shape;225;p31"/>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Architecture</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226" name="Google Shape;226;p31"/>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Master-slave pattern</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sp>
        <p:nvSpPr>
          <p:cNvPr id="227" name="Google Shape;227;p31"/>
          <p:cNvSpPr txBox="1"/>
          <p:nvPr/>
        </p:nvSpPr>
        <p:spPr>
          <a:xfrm>
            <a:off x="749425" y="1504725"/>
            <a:ext cx="7621500" cy="489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292929"/>
                </a:solidFill>
                <a:highlight>
                  <a:srgbClr val="FFFFFF"/>
                </a:highlight>
                <a:latin typeface="Raleway"/>
                <a:ea typeface="Raleway"/>
                <a:cs typeface="Raleway"/>
                <a:sym typeface="Raleway"/>
              </a:rPr>
              <a:t>This pattern consists of two parties; </a:t>
            </a:r>
            <a:r>
              <a:rPr b="1" lang="en" sz="1200">
                <a:solidFill>
                  <a:srgbClr val="292929"/>
                </a:solidFill>
                <a:highlight>
                  <a:srgbClr val="FFFFFF"/>
                </a:highlight>
                <a:latin typeface="Raleway"/>
                <a:ea typeface="Raleway"/>
                <a:cs typeface="Raleway"/>
                <a:sym typeface="Raleway"/>
              </a:rPr>
              <a:t>master</a:t>
            </a:r>
            <a:r>
              <a:rPr lang="en" sz="1200">
                <a:solidFill>
                  <a:srgbClr val="292929"/>
                </a:solidFill>
                <a:highlight>
                  <a:srgbClr val="FFFFFF"/>
                </a:highlight>
                <a:latin typeface="Raleway"/>
                <a:ea typeface="Raleway"/>
                <a:cs typeface="Raleway"/>
                <a:sym typeface="Raleway"/>
              </a:rPr>
              <a:t> and </a:t>
            </a:r>
            <a:r>
              <a:rPr b="1" lang="en" sz="1200">
                <a:solidFill>
                  <a:srgbClr val="292929"/>
                </a:solidFill>
                <a:highlight>
                  <a:srgbClr val="FFFFFF"/>
                </a:highlight>
                <a:latin typeface="Raleway"/>
                <a:ea typeface="Raleway"/>
                <a:cs typeface="Raleway"/>
                <a:sym typeface="Raleway"/>
              </a:rPr>
              <a:t>slaves</a:t>
            </a:r>
            <a:r>
              <a:rPr lang="en" sz="1200">
                <a:solidFill>
                  <a:srgbClr val="292929"/>
                </a:solidFill>
                <a:highlight>
                  <a:srgbClr val="FFFFFF"/>
                </a:highlight>
                <a:latin typeface="Raleway"/>
                <a:ea typeface="Raleway"/>
                <a:cs typeface="Raleway"/>
                <a:sym typeface="Raleway"/>
              </a:rPr>
              <a:t>. The master component distributes the work among identical slave components, and computes a final result from the results which the slaves return.</a:t>
            </a:r>
            <a:endParaRPr sz="1200">
              <a:solidFill>
                <a:srgbClr val="292929"/>
              </a:solidFill>
              <a:highlight>
                <a:srgbClr val="FFFFFF"/>
              </a:highlight>
              <a:latin typeface="Raleway"/>
              <a:ea typeface="Raleway"/>
              <a:cs typeface="Raleway"/>
              <a:sym typeface="Raleway"/>
            </a:endParaRPr>
          </a:p>
          <a:p>
            <a:pPr indent="0" lvl="0" marL="0" rtl="0" algn="l">
              <a:lnSpc>
                <a:spcPct val="150000"/>
              </a:lnSpc>
              <a:spcBef>
                <a:spcPts val="0"/>
              </a:spcBef>
              <a:spcAft>
                <a:spcPts val="0"/>
              </a:spcAft>
              <a:buNone/>
            </a:pPr>
            <a:r>
              <a:t/>
            </a:r>
            <a:endParaRPr sz="1200">
              <a:solidFill>
                <a:schemeClr val="dk1"/>
              </a:solidFill>
              <a:latin typeface="Raleway"/>
              <a:ea typeface="Raleway"/>
              <a:cs typeface="Raleway"/>
              <a:sym typeface="Raleway"/>
            </a:endParaRPr>
          </a:p>
          <a:p>
            <a:pPr indent="0" lvl="0" marL="0" rtl="0" algn="l">
              <a:lnSpc>
                <a:spcPct val="150000"/>
              </a:lnSpc>
              <a:spcBef>
                <a:spcPts val="0"/>
              </a:spcBef>
              <a:spcAft>
                <a:spcPts val="0"/>
              </a:spcAft>
              <a:buNone/>
            </a:pPr>
            <a:r>
              <a:rPr lang="en" sz="1200">
                <a:solidFill>
                  <a:srgbClr val="292929"/>
                </a:solidFill>
                <a:highlight>
                  <a:srgbClr val="FFFFFF"/>
                </a:highlight>
                <a:latin typeface="Raleway"/>
                <a:ea typeface="Raleway"/>
                <a:cs typeface="Raleway"/>
                <a:sym typeface="Raleway"/>
              </a:rPr>
              <a:t>Usage</a:t>
            </a:r>
            <a:endParaRPr sz="1200">
              <a:solidFill>
                <a:srgbClr val="292929"/>
              </a:solidFill>
              <a:highlight>
                <a:srgbClr val="FFFFFF"/>
              </a:highlight>
              <a:latin typeface="Raleway"/>
              <a:ea typeface="Raleway"/>
              <a:cs typeface="Raleway"/>
              <a:sym typeface="Raleway"/>
            </a:endParaRPr>
          </a:p>
          <a:p>
            <a:pPr indent="-304800" lvl="0" marL="749300" rtl="0" algn="l">
              <a:lnSpc>
                <a:spcPct val="150000"/>
              </a:lnSpc>
              <a:spcBef>
                <a:spcPts val="0"/>
              </a:spcBef>
              <a:spcAft>
                <a:spcPts val="0"/>
              </a:spcAft>
              <a:buClr>
                <a:srgbClr val="292929"/>
              </a:buClr>
              <a:buSzPts val="1200"/>
              <a:buFont typeface="Raleway"/>
              <a:buChar char="●"/>
            </a:pPr>
            <a:r>
              <a:rPr lang="en" sz="1200">
                <a:solidFill>
                  <a:srgbClr val="292929"/>
                </a:solidFill>
                <a:highlight>
                  <a:srgbClr val="FFFFFF"/>
                </a:highlight>
                <a:latin typeface="Raleway"/>
                <a:ea typeface="Raleway"/>
                <a:cs typeface="Raleway"/>
                <a:sym typeface="Raleway"/>
              </a:rPr>
              <a:t>In database replication, the master database is regarded as the authoritative source, and the slave databases are synchronized to it.</a:t>
            </a:r>
            <a:endParaRPr sz="1200">
              <a:solidFill>
                <a:srgbClr val="292929"/>
              </a:solidFill>
              <a:highlight>
                <a:srgbClr val="FFFFFF"/>
              </a:highlight>
              <a:latin typeface="Raleway"/>
              <a:ea typeface="Raleway"/>
              <a:cs typeface="Raleway"/>
              <a:sym typeface="Raleway"/>
            </a:endParaRPr>
          </a:p>
          <a:p>
            <a:pPr indent="0" lvl="0" marL="0" rtl="0" algn="l">
              <a:lnSpc>
                <a:spcPct val="150000"/>
              </a:lnSpc>
              <a:spcBef>
                <a:spcPts val="0"/>
              </a:spcBef>
              <a:spcAft>
                <a:spcPts val="0"/>
              </a:spcAft>
              <a:buNone/>
            </a:pPr>
            <a:r>
              <a:t/>
            </a:r>
            <a:endParaRPr sz="1200">
              <a:solidFill>
                <a:srgbClr val="292929"/>
              </a:solidFill>
              <a:highlight>
                <a:srgbClr val="FFFFFF"/>
              </a:highlight>
              <a:latin typeface="Raleway"/>
              <a:ea typeface="Raleway"/>
              <a:cs typeface="Raleway"/>
              <a:sym typeface="Raleway"/>
            </a:endParaRPr>
          </a:p>
        </p:txBody>
      </p:sp>
      <p:pic>
        <p:nvPicPr>
          <p:cNvPr id="228" name="Google Shape;228;p31"/>
          <p:cNvPicPr preferRelativeResize="0"/>
          <p:nvPr/>
        </p:nvPicPr>
        <p:blipFill>
          <a:blip r:embed="rId4">
            <a:alphaModFix/>
          </a:blip>
          <a:stretch>
            <a:fillRect/>
          </a:stretch>
        </p:blipFill>
        <p:spPr>
          <a:xfrm>
            <a:off x="4413080" y="3342520"/>
            <a:ext cx="3268575" cy="1250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2"/>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235" name="Google Shape;235;p32"/>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Architecture</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236" name="Google Shape;236;p32"/>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Peer-to-peer pattern</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sp>
        <p:nvSpPr>
          <p:cNvPr id="237" name="Google Shape;237;p32"/>
          <p:cNvSpPr txBox="1"/>
          <p:nvPr/>
        </p:nvSpPr>
        <p:spPr>
          <a:xfrm>
            <a:off x="749425" y="1504725"/>
            <a:ext cx="7621500" cy="489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292929"/>
                </a:solidFill>
                <a:highlight>
                  <a:srgbClr val="FFFFFF"/>
                </a:highlight>
                <a:latin typeface="Raleway"/>
                <a:ea typeface="Raleway"/>
                <a:cs typeface="Raleway"/>
                <a:sym typeface="Raleway"/>
              </a:rPr>
              <a:t>In this pattern, individual components are known as </a:t>
            </a:r>
            <a:r>
              <a:rPr b="1" lang="en" sz="1200">
                <a:solidFill>
                  <a:srgbClr val="292929"/>
                </a:solidFill>
                <a:highlight>
                  <a:srgbClr val="FFFFFF"/>
                </a:highlight>
                <a:latin typeface="Raleway"/>
                <a:ea typeface="Raleway"/>
                <a:cs typeface="Raleway"/>
                <a:sym typeface="Raleway"/>
              </a:rPr>
              <a:t>peers</a:t>
            </a:r>
            <a:r>
              <a:rPr lang="en" sz="1200">
                <a:solidFill>
                  <a:srgbClr val="292929"/>
                </a:solidFill>
                <a:highlight>
                  <a:srgbClr val="FFFFFF"/>
                </a:highlight>
                <a:latin typeface="Raleway"/>
                <a:ea typeface="Raleway"/>
                <a:cs typeface="Raleway"/>
                <a:sym typeface="Raleway"/>
              </a:rPr>
              <a:t>. Peers may function both as a </a:t>
            </a:r>
            <a:r>
              <a:rPr b="1" lang="en" sz="1200">
                <a:solidFill>
                  <a:srgbClr val="292929"/>
                </a:solidFill>
                <a:highlight>
                  <a:srgbClr val="FFFFFF"/>
                </a:highlight>
                <a:latin typeface="Raleway"/>
                <a:ea typeface="Raleway"/>
                <a:cs typeface="Raleway"/>
                <a:sym typeface="Raleway"/>
              </a:rPr>
              <a:t>client</a:t>
            </a:r>
            <a:r>
              <a:rPr lang="en" sz="1200">
                <a:solidFill>
                  <a:srgbClr val="292929"/>
                </a:solidFill>
                <a:highlight>
                  <a:srgbClr val="FFFFFF"/>
                </a:highlight>
                <a:latin typeface="Raleway"/>
                <a:ea typeface="Raleway"/>
                <a:cs typeface="Raleway"/>
                <a:sym typeface="Raleway"/>
              </a:rPr>
              <a:t>, requesting services from other peers, and as a </a:t>
            </a:r>
            <a:r>
              <a:rPr b="1" lang="en" sz="1200">
                <a:solidFill>
                  <a:srgbClr val="292929"/>
                </a:solidFill>
                <a:highlight>
                  <a:srgbClr val="FFFFFF"/>
                </a:highlight>
                <a:latin typeface="Raleway"/>
                <a:ea typeface="Raleway"/>
                <a:cs typeface="Raleway"/>
                <a:sym typeface="Raleway"/>
              </a:rPr>
              <a:t>server</a:t>
            </a:r>
            <a:r>
              <a:rPr lang="en" sz="1200">
                <a:solidFill>
                  <a:srgbClr val="292929"/>
                </a:solidFill>
                <a:highlight>
                  <a:srgbClr val="FFFFFF"/>
                </a:highlight>
                <a:latin typeface="Raleway"/>
                <a:ea typeface="Raleway"/>
                <a:cs typeface="Raleway"/>
                <a:sym typeface="Raleway"/>
              </a:rPr>
              <a:t>, providing services to other peers. A peer may act as a client or as a server or as both, and it can change its role dynamically with time.</a:t>
            </a:r>
            <a:endParaRPr sz="1200">
              <a:solidFill>
                <a:schemeClr val="dk1"/>
              </a:solidFill>
              <a:latin typeface="Raleway"/>
              <a:ea typeface="Raleway"/>
              <a:cs typeface="Raleway"/>
              <a:sym typeface="Raleway"/>
            </a:endParaRPr>
          </a:p>
          <a:p>
            <a:pPr indent="0" lvl="0" marL="0" rtl="0" algn="l">
              <a:lnSpc>
                <a:spcPct val="150000"/>
              </a:lnSpc>
              <a:spcBef>
                <a:spcPts val="0"/>
              </a:spcBef>
              <a:spcAft>
                <a:spcPts val="0"/>
              </a:spcAft>
              <a:buNone/>
            </a:pPr>
            <a:r>
              <a:t/>
            </a:r>
            <a:endParaRPr sz="1200">
              <a:solidFill>
                <a:srgbClr val="292929"/>
              </a:solidFill>
              <a:highlight>
                <a:srgbClr val="FFFFFF"/>
              </a:highlight>
              <a:latin typeface="Raleway"/>
              <a:ea typeface="Raleway"/>
              <a:cs typeface="Raleway"/>
              <a:sym typeface="Raleway"/>
            </a:endParaRPr>
          </a:p>
          <a:p>
            <a:pPr indent="0" lvl="0" marL="0" rtl="0" algn="l">
              <a:lnSpc>
                <a:spcPct val="150000"/>
              </a:lnSpc>
              <a:spcBef>
                <a:spcPts val="0"/>
              </a:spcBef>
              <a:spcAft>
                <a:spcPts val="0"/>
              </a:spcAft>
              <a:buNone/>
            </a:pPr>
            <a:r>
              <a:rPr lang="en" sz="1200">
                <a:solidFill>
                  <a:srgbClr val="292929"/>
                </a:solidFill>
                <a:highlight>
                  <a:srgbClr val="FFFFFF"/>
                </a:highlight>
                <a:latin typeface="Raleway"/>
                <a:ea typeface="Raleway"/>
                <a:cs typeface="Raleway"/>
                <a:sym typeface="Raleway"/>
              </a:rPr>
              <a:t>Usage</a:t>
            </a:r>
            <a:endParaRPr sz="1200">
              <a:solidFill>
                <a:srgbClr val="292929"/>
              </a:solidFill>
              <a:highlight>
                <a:srgbClr val="FFFFFF"/>
              </a:highlight>
              <a:latin typeface="Raleway"/>
              <a:ea typeface="Raleway"/>
              <a:cs typeface="Raleway"/>
              <a:sym typeface="Raleway"/>
            </a:endParaRPr>
          </a:p>
          <a:p>
            <a:pPr indent="-304800" lvl="0" marL="749300" rtl="0" algn="l">
              <a:lnSpc>
                <a:spcPct val="150000"/>
              </a:lnSpc>
              <a:spcBef>
                <a:spcPts val="0"/>
              </a:spcBef>
              <a:spcAft>
                <a:spcPts val="0"/>
              </a:spcAft>
              <a:buClr>
                <a:srgbClr val="292929"/>
              </a:buClr>
              <a:buSzPts val="1200"/>
              <a:buFont typeface="Raleway"/>
              <a:buChar char="●"/>
            </a:pPr>
            <a:r>
              <a:rPr lang="en" sz="1200">
                <a:solidFill>
                  <a:srgbClr val="292929"/>
                </a:solidFill>
                <a:highlight>
                  <a:srgbClr val="FFFFFF"/>
                </a:highlight>
                <a:latin typeface="Raleway"/>
                <a:ea typeface="Raleway"/>
                <a:cs typeface="Raleway"/>
                <a:sym typeface="Raleway"/>
              </a:rPr>
              <a:t>File-sharing networks</a:t>
            </a:r>
            <a:endParaRPr sz="1200">
              <a:solidFill>
                <a:srgbClr val="292929"/>
              </a:solidFill>
              <a:highlight>
                <a:srgbClr val="FFFFFF"/>
              </a:highlight>
              <a:latin typeface="Raleway"/>
              <a:ea typeface="Raleway"/>
              <a:cs typeface="Raleway"/>
              <a:sym typeface="Raleway"/>
            </a:endParaRPr>
          </a:p>
          <a:p>
            <a:pPr indent="-304800" lvl="0" marL="749300" rtl="0" algn="l">
              <a:lnSpc>
                <a:spcPct val="150000"/>
              </a:lnSpc>
              <a:spcBef>
                <a:spcPts val="0"/>
              </a:spcBef>
              <a:spcAft>
                <a:spcPts val="0"/>
              </a:spcAft>
              <a:buClr>
                <a:srgbClr val="292929"/>
              </a:buClr>
              <a:buSzPts val="1200"/>
              <a:buFont typeface="Raleway"/>
              <a:buChar char="●"/>
            </a:pPr>
            <a:r>
              <a:rPr lang="en" sz="1200">
                <a:solidFill>
                  <a:srgbClr val="292929"/>
                </a:solidFill>
                <a:highlight>
                  <a:srgbClr val="FFFFFF"/>
                </a:highlight>
                <a:latin typeface="Raleway"/>
                <a:ea typeface="Raleway"/>
                <a:cs typeface="Raleway"/>
                <a:sym typeface="Raleway"/>
              </a:rPr>
              <a:t>Streaming/call</a:t>
            </a:r>
            <a:endParaRPr sz="1200">
              <a:solidFill>
                <a:srgbClr val="292929"/>
              </a:solidFill>
              <a:highlight>
                <a:srgbClr val="FFFFFF"/>
              </a:highlight>
              <a:latin typeface="Raleway"/>
              <a:ea typeface="Raleway"/>
              <a:cs typeface="Raleway"/>
              <a:sym typeface="Raleway"/>
            </a:endParaRPr>
          </a:p>
          <a:p>
            <a:pPr indent="-304800" lvl="0" marL="749300" rtl="0" algn="l">
              <a:lnSpc>
                <a:spcPct val="150000"/>
              </a:lnSpc>
              <a:spcBef>
                <a:spcPts val="0"/>
              </a:spcBef>
              <a:spcAft>
                <a:spcPts val="0"/>
              </a:spcAft>
              <a:buClr>
                <a:srgbClr val="292929"/>
              </a:buClr>
              <a:buSzPts val="1200"/>
              <a:buFont typeface="Raleway"/>
              <a:buChar char="●"/>
            </a:pPr>
            <a:r>
              <a:rPr lang="en" sz="1200">
                <a:solidFill>
                  <a:srgbClr val="292929"/>
                </a:solidFill>
                <a:highlight>
                  <a:srgbClr val="FFFFFF"/>
                </a:highlight>
                <a:latin typeface="Raleway"/>
                <a:ea typeface="Raleway"/>
                <a:cs typeface="Raleway"/>
                <a:sym typeface="Raleway"/>
              </a:rPr>
              <a:t>Cryptocurrency-based products such as Blockchain</a:t>
            </a:r>
            <a:endParaRPr sz="1200">
              <a:solidFill>
                <a:srgbClr val="292929"/>
              </a:solidFill>
              <a:highlight>
                <a:srgbClr val="FFFFFF"/>
              </a:highlight>
              <a:latin typeface="Raleway"/>
              <a:ea typeface="Raleway"/>
              <a:cs typeface="Raleway"/>
              <a:sym typeface="Raleway"/>
            </a:endParaRPr>
          </a:p>
          <a:p>
            <a:pPr indent="0" lvl="0" marL="0" rtl="0" algn="l">
              <a:lnSpc>
                <a:spcPct val="150000"/>
              </a:lnSpc>
              <a:spcBef>
                <a:spcPts val="0"/>
              </a:spcBef>
              <a:spcAft>
                <a:spcPts val="0"/>
              </a:spcAft>
              <a:buNone/>
            </a:pPr>
            <a:r>
              <a:t/>
            </a:r>
            <a:endParaRPr sz="1200">
              <a:solidFill>
                <a:srgbClr val="292929"/>
              </a:solidFill>
              <a:highlight>
                <a:srgbClr val="FFFFFF"/>
              </a:highlight>
              <a:latin typeface="Raleway"/>
              <a:ea typeface="Raleway"/>
              <a:cs typeface="Raleway"/>
              <a:sym typeface="Raleway"/>
            </a:endParaRPr>
          </a:p>
        </p:txBody>
      </p:sp>
      <p:pic>
        <p:nvPicPr>
          <p:cNvPr id="238" name="Google Shape;238;p32"/>
          <p:cNvPicPr preferRelativeResize="0"/>
          <p:nvPr/>
        </p:nvPicPr>
        <p:blipFill>
          <a:blip r:embed="rId4">
            <a:alphaModFix/>
          </a:blip>
          <a:stretch>
            <a:fillRect/>
          </a:stretch>
        </p:blipFill>
        <p:spPr>
          <a:xfrm>
            <a:off x="5564800" y="2452388"/>
            <a:ext cx="2686050" cy="2409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3"/>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245" name="Google Shape;245;p33"/>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Architecture</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246" name="Google Shape;246;p33"/>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Event Driven pattern </a:t>
            </a:r>
            <a:r>
              <a:rPr b="1" lang="en" sz="1300">
                <a:solidFill>
                  <a:schemeClr val="dk1"/>
                </a:solidFill>
                <a:latin typeface="Raleway"/>
                <a:ea typeface="Raleway"/>
                <a:cs typeface="Raleway"/>
                <a:sym typeface="Raleway"/>
              </a:rPr>
              <a:t>(Event-bus implementation)</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sp>
        <p:nvSpPr>
          <p:cNvPr id="247" name="Google Shape;247;p33"/>
          <p:cNvSpPr txBox="1"/>
          <p:nvPr/>
        </p:nvSpPr>
        <p:spPr>
          <a:xfrm>
            <a:off x="749425" y="1504725"/>
            <a:ext cx="7621500" cy="489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292929"/>
                </a:solidFill>
                <a:highlight>
                  <a:srgbClr val="FFFFFF"/>
                </a:highlight>
                <a:latin typeface="Raleway"/>
                <a:ea typeface="Raleway"/>
                <a:cs typeface="Raleway"/>
                <a:sym typeface="Raleway"/>
              </a:rPr>
              <a:t>This pattern primarily deals with events and has 4 major components; </a:t>
            </a:r>
            <a:r>
              <a:rPr b="1" lang="en" sz="1200">
                <a:solidFill>
                  <a:srgbClr val="292929"/>
                </a:solidFill>
                <a:highlight>
                  <a:srgbClr val="FFFFFF"/>
                </a:highlight>
                <a:latin typeface="Raleway"/>
                <a:ea typeface="Raleway"/>
                <a:cs typeface="Raleway"/>
                <a:sym typeface="Raleway"/>
              </a:rPr>
              <a:t>event source</a:t>
            </a:r>
            <a:r>
              <a:rPr lang="en" sz="1200">
                <a:solidFill>
                  <a:srgbClr val="292929"/>
                </a:solidFill>
                <a:highlight>
                  <a:srgbClr val="FFFFFF"/>
                </a:highlight>
                <a:latin typeface="Raleway"/>
                <a:ea typeface="Raleway"/>
                <a:cs typeface="Raleway"/>
                <a:sym typeface="Raleway"/>
              </a:rPr>
              <a:t>, </a:t>
            </a:r>
            <a:r>
              <a:rPr b="1" lang="en" sz="1200">
                <a:solidFill>
                  <a:srgbClr val="292929"/>
                </a:solidFill>
                <a:highlight>
                  <a:srgbClr val="FFFFFF"/>
                </a:highlight>
                <a:latin typeface="Raleway"/>
                <a:ea typeface="Raleway"/>
                <a:cs typeface="Raleway"/>
                <a:sym typeface="Raleway"/>
              </a:rPr>
              <a:t>event listener</a:t>
            </a:r>
            <a:r>
              <a:rPr lang="en" sz="1200">
                <a:solidFill>
                  <a:srgbClr val="292929"/>
                </a:solidFill>
                <a:highlight>
                  <a:srgbClr val="FFFFFF"/>
                </a:highlight>
                <a:latin typeface="Raleway"/>
                <a:ea typeface="Raleway"/>
                <a:cs typeface="Raleway"/>
                <a:sym typeface="Raleway"/>
              </a:rPr>
              <a:t>, </a:t>
            </a:r>
            <a:r>
              <a:rPr b="1" lang="en" sz="1200">
                <a:solidFill>
                  <a:srgbClr val="292929"/>
                </a:solidFill>
                <a:highlight>
                  <a:srgbClr val="FFFFFF"/>
                </a:highlight>
                <a:latin typeface="Raleway"/>
                <a:ea typeface="Raleway"/>
                <a:cs typeface="Raleway"/>
                <a:sym typeface="Raleway"/>
              </a:rPr>
              <a:t>channel </a:t>
            </a:r>
            <a:r>
              <a:rPr lang="en" sz="1200">
                <a:solidFill>
                  <a:srgbClr val="292929"/>
                </a:solidFill>
                <a:highlight>
                  <a:srgbClr val="FFFFFF"/>
                </a:highlight>
                <a:latin typeface="Raleway"/>
                <a:ea typeface="Raleway"/>
                <a:cs typeface="Raleway"/>
                <a:sym typeface="Raleway"/>
              </a:rPr>
              <a:t>and </a:t>
            </a:r>
            <a:r>
              <a:rPr b="1" lang="en" sz="1200">
                <a:solidFill>
                  <a:srgbClr val="292929"/>
                </a:solidFill>
                <a:highlight>
                  <a:srgbClr val="FFFFFF"/>
                </a:highlight>
                <a:latin typeface="Raleway"/>
                <a:ea typeface="Raleway"/>
                <a:cs typeface="Raleway"/>
                <a:sym typeface="Raleway"/>
              </a:rPr>
              <a:t>event bus</a:t>
            </a:r>
            <a:r>
              <a:rPr lang="en" sz="1200">
                <a:solidFill>
                  <a:srgbClr val="292929"/>
                </a:solidFill>
                <a:highlight>
                  <a:srgbClr val="FFFFFF"/>
                </a:highlight>
                <a:latin typeface="Raleway"/>
                <a:ea typeface="Raleway"/>
                <a:cs typeface="Raleway"/>
                <a:sym typeface="Raleway"/>
              </a:rPr>
              <a:t>. Sources publish messages to particular channels on an event bus. Listeners subscribe to particular channels. Listeners are notified of messages that are published to a channel to which they have subscribed before.</a:t>
            </a:r>
            <a:endParaRPr sz="1200">
              <a:solidFill>
                <a:srgbClr val="292929"/>
              </a:solidFill>
              <a:highlight>
                <a:srgbClr val="FFFFFF"/>
              </a:highlight>
              <a:latin typeface="Raleway"/>
              <a:ea typeface="Raleway"/>
              <a:cs typeface="Raleway"/>
              <a:sym typeface="Raleway"/>
            </a:endParaRPr>
          </a:p>
          <a:p>
            <a:pPr indent="0" lvl="0" marL="0" rtl="0" algn="l">
              <a:lnSpc>
                <a:spcPct val="150000"/>
              </a:lnSpc>
              <a:spcBef>
                <a:spcPts val="0"/>
              </a:spcBef>
              <a:spcAft>
                <a:spcPts val="0"/>
              </a:spcAft>
              <a:buNone/>
            </a:pPr>
            <a:r>
              <a:t/>
            </a:r>
            <a:endParaRPr sz="1200">
              <a:solidFill>
                <a:srgbClr val="292929"/>
              </a:solidFill>
              <a:highlight>
                <a:srgbClr val="FFFFFF"/>
              </a:highlight>
              <a:latin typeface="Raleway"/>
              <a:ea typeface="Raleway"/>
              <a:cs typeface="Raleway"/>
              <a:sym typeface="Raleway"/>
            </a:endParaRPr>
          </a:p>
          <a:p>
            <a:pPr indent="0" lvl="0" marL="0" rtl="0" algn="l">
              <a:lnSpc>
                <a:spcPct val="150000"/>
              </a:lnSpc>
              <a:spcBef>
                <a:spcPts val="0"/>
              </a:spcBef>
              <a:spcAft>
                <a:spcPts val="0"/>
              </a:spcAft>
              <a:buNone/>
            </a:pPr>
            <a:r>
              <a:rPr lang="en" sz="1200">
                <a:solidFill>
                  <a:srgbClr val="292929"/>
                </a:solidFill>
                <a:highlight>
                  <a:srgbClr val="FFFFFF"/>
                </a:highlight>
                <a:latin typeface="Raleway"/>
                <a:ea typeface="Raleway"/>
                <a:cs typeface="Raleway"/>
                <a:sym typeface="Raleway"/>
              </a:rPr>
              <a:t>Usage</a:t>
            </a:r>
            <a:endParaRPr sz="1200">
              <a:solidFill>
                <a:srgbClr val="292929"/>
              </a:solidFill>
              <a:highlight>
                <a:srgbClr val="FFFFFF"/>
              </a:highlight>
              <a:latin typeface="Raleway"/>
              <a:ea typeface="Raleway"/>
              <a:cs typeface="Raleway"/>
              <a:sym typeface="Raleway"/>
            </a:endParaRPr>
          </a:p>
          <a:p>
            <a:pPr indent="-304800" lvl="0" marL="457200" rtl="0" algn="l">
              <a:lnSpc>
                <a:spcPct val="150000"/>
              </a:lnSpc>
              <a:spcBef>
                <a:spcPts val="0"/>
              </a:spcBef>
              <a:spcAft>
                <a:spcPts val="0"/>
              </a:spcAft>
              <a:buClr>
                <a:srgbClr val="292929"/>
              </a:buClr>
              <a:buSzPts val="1200"/>
              <a:buFont typeface="Raleway"/>
              <a:buChar char="●"/>
            </a:pPr>
            <a:r>
              <a:rPr lang="en" sz="1200">
                <a:solidFill>
                  <a:srgbClr val="292929"/>
                </a:solidFill>
                <a:highlight>
                  <a:srgbClr val="FFFFFF"/>
                </a:highlight>
                <a:latin typeface="Raleway"/>
                <a:ea typeface="Raleway"/>
                <a:cs typeface="Raleway"/>
                <a:sym typeface="Raleway"/>
              </a:rPr>
              <a:t>Android development</a:t>
            </a:r>
            <a:endParaRPr sz="1200">
              <a:solidFill>
                <a:srgbClr val="292929"/>
              </a:solidFill>
              <a:highlight>
                <a:srgbClr val="FFFFFF"/>
              </a:highlight>
              <a:latin typeface="Raleway"/>
              <a:ea typeface="Raleway"/>
              <a:cs typeface="Raleway"/>
              <a:sym typeface="Raleway"/>
            </a:endParaRPr>
          </a:p>
          <a:p>
            <a:pPr indent="-304800" lvl="0" marL="457200" rtl="0" algn="l">
              <a:lnSpc>
                <a:spcPct val="150000"/>
              </a:lnSpc>
              <a:spcBef>
                <a:spcPts val="0"/>
              </a:spcBef>
              <a:spcAft>
                <a:spcPts val="0"/>
              </a:spcAft>
              <a:buClr>
                <a:srgbClr val="292929"/>
              </a:buClr>
              <a:buSzPts val="1200"/>
              <a:buFont typeface="Raleway"/>
              <a:buChar char="●"/>
            </a:pPr>
            <a:r>
              <a:rPr lang="en" sz="1200">
                <a:solidFill>
                  <a:schemeClr val="dk1"/>
                </a:solidFill>
                <a:highlight>
                  <a:srgbClr val="FFFFFF"/>
                </a:highlight>
                <a:latin typeface="Raleway"/>
                <a:ea typeface="Raleway"/>
                <a:cs typeface="Raleway"/>
                <a:sym typeface="Raleway"/>
              </a:rPr>
              <a:t>Notification services</a:t>
            </a:r>
            <a:endParaRPr sz="1200">
              <a:solidFill>
                <a:srgbClr val="292929"/>
              </a:solidFill>
              <a:highlight>
                <a:srgbClr val="FFFFFF"/>
              </a:highlight>
              <a:latin typeface="Raleway"/>
              <a:ea typeface="Raleway"/>
              <a:cs typeface="Raleway"/>
              <a:sym typeface="Raleway"/>
            </a:endParaRPr>
          </a:p>
        </p:txBody>
      </p:sp>
      <p:pic>
        <p:nvPicPr>
          <p:cNvPr id="248" name="Google Shape;248;p33"/>
          <p:cNvPicPr preferRelativeResize="0"/>
          <p:nvPr/>
        </p:nvPicPr>
        <p:blipFill>
          <a:blip r:embed="rId4">
            <a:alphaModFix/>
          </a:blip>
          <a:stretch>
            <a:fillRect/>
          </a:stretch>
        </p:blipFill>
        <p:spPr>
          <a:xfrm>
            <a:off x="4816250" y="2722925"/>
            <a:ext cx="3152250" cy="2022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34"/>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255" name="Google Shape;255;p34"/>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Architecture</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256" name="Google Shape;256;p34"/>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Model-View-Controller pattern</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sp>
        <p:nvSpPr>
          <p:cNvPr id="257" name="Google Shape;257;p34"/>
          <p:cNvSpPr txBox="1"/>
          <p:nvPr/>
        </p:nvSpPr>
        <p:spPr>
          <a:xfrm>
            <a:off x="749425" y="1504725"/>
            <a:ext cx="7621500" cy="489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292929"/>
                </a:solidFill>
                <a:highlight>
                  <a:srgbClr val="FFFFFF"/>
                </a:highlight>
                <a:latin typeface="Raleway"/>
                <a:ea typeface="Raleway"/>
                <a:cs typeface="Raleway"/>
                <a:sym typeface="Raleway"/>
              </a:rPr>
              <a:t>This pattern, also known as </a:t>
            </a:r>
            <a:r>
              <a:rPr b="1" lang="en" sz="1200">
                <a:solidFill>
                  <a:srgbClr val="292929"/>
                </a:solidFill>
                <a:highlight>
                  <a:srgbClr val="FFFFFF"/>
                </a:highlight>
                <a:latin typeface="Raleway"/>
                <a:ea typeface="Raleway"/>
                <a:cs typeface="Raleway"/>
                <a:sym typeface="Raleway"/>
              </a:rPr>
              <a:t>MVC</a:t>
            </a:r>
            <a:r>
              <a:rPr lang="en" sz="1200">
                <a:solidFill>
                  <a:srgbClr val="292929"/>
                </a:solidFill>
                <a:highlight>
                  <a:srgbClr val="FFFFFF"/>
                </a:highlight>
                <a:latin typeface="Raleway"/>
                <a:ea typeface="Raleway"/>
                <a:cs typeface="Raleway"/>
                <a:sym typeface="Raleway"/>
              </a:rPr>
              <a:t> pattern, divides an interactive application in to 3 parts as,</a:t>
            </a:r>
            <a:endParaRPr sz="1200">
              <a:solidFill>
                <a:srgbClr val="292929"/>
              </a:solidFill>
              <a:highlight>
                <a:srgbClr val="FFFFFF"/>
              </a:highlight>
              <a:latin typeface="Raleway"/>
              <a:ea typeface="Raleway"/>
              <a:cs typeface="Raleway"/>
              <a:sym typeface="Raleway"/>
            </a:endParaRPr>
          </a:p>
          <a:p>
            <a:pPr indent="-304800" lvl="0" marL="749300" rtl="0" algn="l">
              <a:lnSpc>
                <a:spcPct val="150000"/>
              </a:lnSpc>
              <a:spcBef>
                <a:spcPts val="0"/>
              </a:spcBef>
              <a:spcAft>
                <a:spcPts val="0"/>
              </a:spcAft>
              <a:buClr>
                <a:srgbClr val="292929"/>
              </a:buClr>
              <a:buSzPts val="1200"/>
              <a:buFont typeface="Georgia"/>
              <a:buChar char="●"/>
            </a:pPr>
            <a:r>
              <a:rPr b="1" lang="en" sz="1200">
                <a:solidFill>
                  <a:srgbClr val="292929"/>
                </a:solidFill>
                <a:highlight>
                  <a:srgbClr val="FFFFFF"/>
                </a:highlight>
                <a:latin typeface="Raleway"/>
                <a:ea typeface="Raleway"/>
                <a:cs typeface="Raleway"/>
                <a:sym typeface="Raleway"/>
              </a:rPr>
              <a:t>model</a:t>
            </a:r>
            <a:r>
              <a:rPr lang="en" sz="1200">
                <a:solidFill>
                  <a:srgbClr val="292929"/>
                </a:solidFill>
                <a:highlight>
                  <a:srgbClr val="FFFFFF"/>
                </a:highlight>
                <a:latin typeface="Raleway"/>
                <a:ea typeface="Raleway"/>
                <a:cs typeface="Raleway"/>
                <a:sym typeface="Raleway"/>
              </a:rPr>
              <a:t> — contains the core functionality and data</a:t>
            </a:r>
            <a:endParaRPr sz="1200">
              <a:solidFill>
                <a:srgbClr val="292929"/>
              </a:solidFill>
              <a:highlight>
                <a:srgbClr val="FFFFFF"/>
              </a:highlight>
              <a:latin typeface="Raleway"/>
              <a:ea typeface="Raleway"/>
              <a:cs typeface="Raleway"/>
              <a:sym typeface="Raleway"/>
            </a:endParaRPr>
          </a:p>
          <a:p>
            <a:pPr indent="-304800" lvl="0" marL="749300" rtl="0" algn="l">
              <a:lnSpc>
                <a:spcPct val="150000"/>
              </a:lnSpc>
              <a:spcBef>
                <a:spcPts val="0"/>
              </a:spcBef>
              <a:spcAft>
                <a:spcPts val="0"/>
              </a:spcAft>
              <a:buClr>
                <a:srgbClr val="292929"/>
              </a:buClr>
              <a:buSzPts val="1200"/>
              <a:buFont typeface="Georgia"/>
              <a:buChar char="●"/>
            </a:pPr>
            <a:r>
              <a:rPr b="1" lang="en" sz="1200">
                <a:solidFill>
                  <a:srgbClr val="292929"/>
                </a:solidFill>
                <a:highlight>
                  <a:srgbClr val="FFFFFF"/>
                </a:highlight>
                <a:latin typeface="Raleway"/>
                <a:ea typeface="Raleway"/>
                <a:cs typeface="Raleway"/>
                <a:sym typeface="Raleway"/>
              </a:rPr>
              <a:t>view</a:t>
            </a:r>
            <a:r>
              <a:rPr lang="en" sz="1200">
                <a:solidFill>
                  <a:srgbClr val="292929"/>
                </a:solidFill>
                <a:highlight>
                  <a:srgbClr val="FFFFFF"/>
                </a:highlight>
                <a:latin typeface="Raleway"/>
                <a:ea typeface="Raleway"/>
                <a:cs typeface="Raleway"/>
                <a:sym typeface="Raleway"/>
              </a:rPr>
              <a:t> — displays the information to the user (more than one view may be defined)</a:t>
            </a:r>
            <a:endParaRPr sz="1200">
              <a:solidFill>
                <a:srgbClr val="292929"/>
              </a:solidFill>
              <a:highlight>
                <a:srgbClr val="FFFFFF"/>
              </a:highlight>
              <a:latin typeface="Raleway"/>
              <a:ea typeface="Raleway"/>
              <a:cs typeface="Raleway"/>
              <a:sym typeface="Raleway"/>
            </a:endParaRPr>
          </a:p>
          <a:p>
            <a:pPr indent="-304800" lvl="0" marL="749300" rtl="0" algn="l">
              <a:lnSpc>
                <a:spcPct val="150000"/>
              </a:lnSpc>
              <a:spcBef>
                <a:spcPts val="0"/>
              </a:spcBef>
              <a:spcAft>
                <a:spcPts val="0"/>
              </a:spcAft>
              <a:buClr>
                <a:srgbClr val="292929"/>
              </a:buClr>
              <a:buSzPts val="1200"/>
              <a:buFont typeface="Georgia"/>
              <a:buChar char="●"/>
            </a:pPr>
            <a:r>
              <a:rPr b="1" lang="en" sz="1200">
                <a:solidFill>
                  <a:srgbClr val="292929"/>
                </a:solidFill>
                <a:highlight>
                  <a:srgbClr val="FFFFFF"/>
                </a:highlight>
                <a:latin typeface="Raleway"/>
                <a:ea typeface="Raleway"/>
                <a:cs typeface="Raleway"/>
                <a:sym typeface="Raleway"/>
              </a:rPr>
              <a:t>controller</a:t>
            </a:r>
            <a:r>
              <a:rPr lang="en" sz="1200">
                <a:solidFill>
                  <a:srgbClr val="292929"/>
                </a:solidFill>
                <a:highlight>
                  <a:srgbClr val="FFFFFF"/>
                </a:highlight>
                <a:latin typeface="Raleway"/>
                <a:ea typeface="Raleway"/>
                <a:cs typeface="Raleway"/>
                <a:sym typeface="Raleway"/>
              </a:rPr>
              <a:t> — handles the input from the user</a:t>
            </a:r>
            <a:endParaRPr sz="1200">
              <a:solidFill>
                <a:srgbClr val="292929"/>
              </a:solidFill>
              <a:highlight>
                <a:srgbClr val="FFFFFF"/>
              </a:highlight>
              <a:latin typeface="Raleway"/>
              <a:ea typeface="Raleway"/>
              <a:cs typeface="Raleway"/>
              <a:sym typeface="Raleway"/>
            </a:endParaRPr>
          </a:p>
          <a:p>
            <a:pPr indent="0" lvl="0" marL="0" rtl="0" algn="l">
              <a:lnSpc>
                <a:spcPct val="150000"/>
              </a:lnSpc>
              <a:spcBef>
                <a:spcPts val="0"/>
              </a:spcBef>
              <a:spcAft>
                <a:spcPts val="0"/>
              </a:spcAft>
              <a:buNone/>
            </a:pPr>
            <a:r>
              <a:t/>
            </a:r>
            <a:endParaRPr sz="1200">
              <a:solidFill>
                <a:srgbClr val="292929"/>
              </a:solidFill>
              <a:highlight>
                <a:srgbClr val="FFFFFF"/>
              </a:highlight>
              <a:latin typeface="Raleway"/>
              <a:ea typeface="Raleway"/>
              <a:cs typeface="Raleway"/>
              <a:sym typeface="Raleway"/>
            </a:endParaRPr>
          </a:p>
          <a:p>
            <a:pPr indent="0" lvl="0" marL="0" rtl="0" algn="l">
              <a:lnSpc>
                <a:spcPct val="150000"/>
              </a:lnSpc>
              <a:spcBef>
                <a:spcPts val="0"/>
              </a:spcBef>
              <a:spcAft>
                <a:spcPts val="0"/>
              </a:spcAft>
              <a:buNone/>
            </a:pPr>
            <a:r>
              <a:rPr lang="en" sz="1200">
                <a:solidFill>
                  <a:srgbClr val="292929"/>
                </a:solidFill>
                <a:highlight>
                  <a:srgbClr val="FFFFFF"/>
                </a:highlight>
                <a:latin typeface="Raleway"/>
                <a:ea typeface="Raleway"/>
                <a:cs typeface="Raleway"/>
                <a:sym typeface="Raleway"/>
              </a:rPr>
              <a:t>Usage</a:t>
            </a:r>
            <a:endParaRPr sz="1200">
              <a:solidFill>
                <a:srgbClr val="292929"/>
              </a:solidFill>
              <a:highlight>
                <a:srgbClr val="FFFFFF"/>
              </a:highlight>
              <a:latin typeface="Raleway"/>
              <a:ea typeface="Raleway"/>
              <a:cs typeface="Raleway"/>
              <a:sym typeface="Raleway"/>
            </a:endParaRPr>
          </a:p>
          <a:p>
            <a:pPr indent="-304800" lvl="0" marL="457200" rtl="0" algn="l">
              <a:lnSpc>
                <a:spcPct val="150000"/>
              </a:lnSpc>
              <a:spcBef>
                <a:spcPts val="0"/>
              </a:spcBef>
              <a:spcAft>
                <a:spcPts val="0"/>
              </a:spcAft>
              <a:buClr>
                <a:srgbClr val="292929"/>
              </a:buClr>
              <a:buSzPts val="1200"/>
              <a:buFont typeface="Raleway"/>
              <a:buChar char="●"/>
            </a:pPr>
            <a:r>
              <a:rPr lang="en" sz="1200">
                <a:solidFill>
                  <a:srgbClr val="292929"/>
                </a:solidFill>
                <a:highlight>
                  <a:srgbClr val="FFFFFF"/>
                </a:highlight>
                <a:latin typeface="Raleway"/>
                <a:ea typeface="Raleway"/>
                <a:cs typeface="Raleway"/>
                <a:sym typeface="Raleway"/>
              </a:rPr>
              <a:t>Web frameworks such as Django, Rails, Laravel...</a:t>
            </a:r>
            <a:endParaRPr sz="1200">
              <a:solidFill>
                <a:srgbClr val="292929"/>
              </a:solidFill>
              <a:highlight>
                <a:srgbClr val="FFFFFF"/>
              </a:highlight>
              <a:latin typeface="Raleway"/>
              <a:ea typeface="Raleway"/>
              <a:cs typeface="Raleway"/>
              <a:sym typeface="Raleway"/>
            </a:endParaRPr>
          </a:p>
          <a:p>
            <a:pPr indent="-304800" lvl="0" marL="457200" rtl="0" algn="l">
              <a:lnSpc>
                <a:spcPct val="150000"/>
              </a:lnSpc>
              <a:spcBef>
                <a:spcPts val="0"/>
              </a:spcBef>
              <a:spcAft>
                <a:spcPts val="0"/>
              </a:spcAft>
              <a:buClr>
                <a:srgbClr val="292929"/>
              </a:buClr>
              <a:buSzPts val="1200"/>
              <a:buFont typeface="Raleway"/>
              <a:buChar char="●"/>
            </a:pPr>
            <a:r>
              <a:rPr lang="en" sz="1200">
                <a:solidFill>
                  <a:srgbClr val="292929"/>
                </a:solidFill>
                <a:highlight>
                  <a:srgbClr val="FFFFFF"/>
                </a:highlight>
                <a:latin typeface="Raleway"/>
                <a:ea typeface="Raleway"/>
                <a:cs typeface="Raleway"/>
                <a:sym typeface="Raleway"/>
              </a:rPr>
              <a:t>Architecture for World Wide Web applications</a:t>
            </a:r>
            <a:br>
              <a:rPr lang="en" sz="1200">
                <a:solidFill>
                  <a:srgbClr val="292929"/>
                </a:solidFill>
                <a:highlight>
                  <a:srgbClr val="FFFFFF"/>
                </a:highlight>
                <a:latin typeface="Raleway"/>
                <a:ea typeface="Raleway"/>
                <a:cs typeface="Raleway"/>
                <a:sym typeface="Raleway"/>
              </a:rPr>
            </a:br>
            <a:r>
              <a:rPr lang="en" sz="1200">
                <a:solidFill>
                  <a:srgbClr val="292929"/>
                </a:solidFill>
                <a:highlight>
                  <a:srgbClr val="FFFFFF"/>
                </a:highlight>
                <a:latin typeface="Raleway"/>
                <a:ea typeface="Raleway"/>
                <a:cs typeface="Raleway"/>
                <a:sym typeface="Raleway"/>
              </a:rPr>
              <a:t> in major programming languages.</a:t>
            </a:r>
            <a:endParaRPr sz="1200">
              <a:solidFill>
                <a:schemeClr val="dk1"/>
              </a:solidFill>
              <a:highlight>
                <a:srgbClr val="FFFFFF"/>
              </a:highlight>
              <a:latin typeface="Raleway"/>
              <a:ea typeface="Raleway"/>
              <a:cs typeface="Raleway"/>
              <a:sym typeface="Raleway"/>
            </a:endParaRPr>
          </a:p>
        </p:txBody>
      </p:sp>
      <p:pic>
        <p:nvPicPr>
          <p:cNvPr id="258" name="Google Shape;258;p34"/>
          <p:cNvPicPr preferRelativeResize="0"/>
          <p:nvPr/>
        </p:nvPicPr>
        <p:blipFill>
          <a:blip r:embed="rId4">
            <a:alphaModFix/>
          </a:blip>
          <a:stretch>
            <a:fillRect/>
          </a:stretch>
        </p:blipFill>
        <p:spPr>
          <a:xfrm>
            <a:off x="5296500" y="2808100"/>
            <a:ext cx="3497675" cy="1598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5"/>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265" name="Google Shape;265;p35"/>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Architecture</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266" name="Google Shape;266;p35"/>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Flux / Redux</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id="267" name="Google Shape;267;p35"/>
          <p:cNvPicPr preferRelativeResize="0"/>
          <p:nvPr/>
        </p:nvPicPr>
        <p:blipFill>
          <a:blip r:embed="rId4">
            <a:alphaModFix/>
          </a:blip>
          <a:stretch>
            <a:fillRect/>
          </a:stretch>
        </p:blipFill>
        <p:spPr>
          <a:xfrm>
            <a:off x="4177350" y="1345075"/>
            <a:ext cx="4196400" cy="1095808"/>
          </a:xfrm>
          <a:prstGeom prst="rect">
            <a:avLst/>
          </a:prstGeom>
          <a:noFill/>
          <a:ln>
            <a:noFill/>
          </a:ln>
        </p:spPr>
      </p:pic>
      <p:pic>
        <p:nvPicPr>
          <p:cNvPr id="268" name="Google Shape;268;p35"/>
          <p:cNvPicPr preferRelativeResize="0"/>
          <p:nvPr/>
        </p:nvPicPr>
        <p:blipFill>
          <a:blip r:embed="rId5">
            <a:alphaModFix/>
          </a:blip>
          <a:stretch>
            <a:fillRect/>
          </a:stretch>
        </p:blipFill>
        <p:spPr>
          <a:xfrm>
            <a:off x="4640800" y="2906350"/>
            <a:ext cx="3274100" cy="1728425"/>
          </a:xfrm>
          <a:prstGeom prst="rect">
            <a:avLst/>
          </a:prstGeom>
          <a:noFill/>
          <a:ln>
            <a:noFill/>
          </a:ln>
        </p:spPr>
      </p:pic>
      <p:sp>
        <p:nvSpPr>
          <p:cNvPr id="269" name="Google Shape;269;p35"/>
          <p:cNvSpPr txBox="1"/>
          <p:nvPr/>
        </p:nvSpPr>
        <p:spPr>
          <a:xfrm>
            <a:off x="906150" y="2049950"/>
            <a:ext cx="41964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0000"/>
                </a:solidFill>
                <a:latin typeface="Calibri"/>
                <a:ea typeface="Calibri"/>
                <a:cs typeface="Calibri"/>
                <a:sym typeface="Calibri"/>
              </a:rPr>
              <a:t>What’s state/ state management ?</a:t>
            </a:r>
            <a:endParaRPr b="1" sz="1600">
              <a:solidFill>
                <a:srgbClr val="FF0000"/>
              </a:solidFill>
              <a:latin typeface="Calibri"/>
              <a:ea typeface="Calibri"/>
              <a:cs typeface="Calibri"/>
              <a:sym typeface="Calibri"/>
            </a:endParaRPr>
          </a:p>
        </p:txBody>
      </p:sp>
      <p:sp>
        <p:nvSpPr>
          <p:cNvPr id="270" name="Google Shape;270;p35"/>
          <p:cNvSpPr txBox="1"/>
          <p:nvPr/>
        </p:nvSpPr>
        <p:spPr>
          <a:xfrm>
            <a:off x="915600" y="2740275"/>
            <a:ext cx="58065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292929"/>
                </a:solidFill>
                <a:highlight>
                  <a:srgbClr val="FFFFFF"/>
                </a:highlight>
                <a:latin typeface="Raleway"/>
                <a:ea typeface="Raleway"/>
                <a:cs typeface="Raleway"/>
                <a:sym typeface="Raleway"/>
              </a:rPr>
              <a:t>Usage</a:t>
            </a:r>
            <a:endParaRPr sz="1200">
              <a:solidFill>
                <a:srgbClr val="292929"/>
              </a:solidFill>
              <a:highlight>
                <a:srgbClr val="FFFFFF"/>
              </a:highlight>
              <a:latin typeface="Raleway"/>
              <a:ea typeface="Raleway"/>
              <a:cs typeface="Raleway"/>
              <a:sym typeface="Raleway"/>
            </a:endParaRPr>
          </a:p>
          <a:p>
            <a:pPr indent="-304800" lvl="0" marL="457200" rtl="0" algn="l">
              <a:lnSpc>
                <a:spcPct val="150000"/>
              </a:lnSpc>
              <a:spcBef>
                <a:spcPts val="0"/>
              </a:spcBef>
              <a:spcAft>
                <a:spcPts val="0"/>
              </a:spcAft>
              <a:buClr>
                <a:srgbClr val="292929"/>
              </a:buClr>
              <a:buSzPts val="1200"/>
              <a:buFont typeface="Raleway"/>
              <a:buChar char="●"/>
            </a:pPr>
            <a:r>
              <a:rPr lang="en" sz="1200">
                <a:solidFill>
                  <a:srgbClr val="292929"/>
                </a:solidFill>
                <a:highlight>
                  <a:srgbClr val="FFFFFF"/>
                </a:highlight>
                <a:latin typeface="Raleway"/>
                <a:ea typeface="Raleway"/>
                <a:cs typeface="Raleway"/>
                <a:sym typeface="Raleway"/>
              </a:rPr>
              <a:t>React/Angular...</a:t>
            </a:r>
            <a:endParaRPr sz="1200">
              <a:solidFill>
                <a:schemeClr val="dk1"/>
              </a:solidFill>
              <a:highlight>
                <a:srgbClr val="FFFFFF"/>
              </a:highlight>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6"/>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277" name="Google Shape;277;p36"/>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Architecture</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278" name="Google Shape;278;p36"/>
          <p:cNvSpPr txBox="1"/>
          <p:nvPr/>
        </p:nvSpPr>
        <p:spPr>
          <a:xfrm>
            <a:off x="2737325" y="1810125"/>
            <a:ext cx="4196400" cy="489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Raleway"/>
              <a:buChar char="●"/>
            </a:pPr>
            <a:r>
              <a:rPr lang="en" sz="1600">
                <a:latin typeface="Raleway"/>
                <a:ea typeface="Raleway"/>
                <a:cs typeface="Raleway"/>
                <a:sym typeface="Raleway"/>
              </a:rPr>
              <a:t>MVP</a:t>
            </a:r>
            <a:endParaRPr sz="1600">
              <a:latin typeface="Raleway"/>
              <a:ea typeface="Raleway"/>
              <a:cs typeface="Raleway"/>
              <a:sym typeface="Raleway"/>
            </a:endParaRPr>
          </a:p>
          <a:p>
            <a:pPr indent="-330200" lvl="0" marL="457200" rtl="0" algn="l">
              <a:spcBef>
                <a:spcPts val="0"/>
              </a:spcBef>
              <a:spcAft>
                <a:spcPts val="0"/>
              </a:spcAft>
              <a:buSzPts val="1600"/>
              <a:buFont typeface="Raleway"/>
              <a:buChar char="●"/>
            </a:pPr>
            <a:r>
              <a:rPr lang="en" sz="1600">
                <a:latin typeface="Raleway"/>
                <a:ea typeface="Raleway"/>
                <a:cs typeface="Raleway"/>
                <a:sym typeface="Raleway"/>
              </a:rPr>
              <a:t>MVVM</a:t>
            </a:r>
            <a:endParaRPr sz="1600">
              <a:latin typeface="Raleway"/>
              <a:ea typeface="Raleway"/>
              <a:cs typeface="Raleway"/>
              <a:sym typeface="Raleway"/>
            </a:endParaRPr>
          </a:p>
          <a:p>
            <a:pPr indent="-330200" lvl="0" marL="457200" rtl="0" algn="l">
              <a:spcBef>
                <a:spcPts val="0"/>
              </a:spcBef>
              <a:spcAft>
                <a:spcPts val="0"/>
              </a:spcAft>
              <a:buSzPts val="1600"/>
              <a:buFont typeface="Raleway"/>
              <a:buChar char="●"/>
            </a:pPr>
            <a:r>
              <a:rPr lang="en" sz="1600">
                <a:latin typeface="Raleway"/>
                <a:ea typeface="Raleway"/>
                <a:cs typeface="Raleway"/>
                <a:sym typeface="Raleway"/>
              </a:rPr>
              <a:t>BLOC</a:t>
            </a:r>
            <a:endParaRPr sz="1600">
              <a:latin typeface="Raleway"/>
              <a:ea typeface="Raleway"/>
              <a:cs typeface="Raleway"/>
              <a:sym typeface="Raleway"/>
            </a:endParaRPr>
          </a:p>
          <a:p>
            <a:pPr indent="-330200" lvl="0" marL="457200" rtl="0" algn="l">
              <a:spcBef>
                <a:spcPts val="0"/>
              </a:spcBef>
              <a:spcAft>
                <a:spcPts val="0"/>
              </a:spcAft>
              <a:buSzPts val="1600"/>
              <a:buFont typeface="Raleway"/>
              <a:buChar char="●"/>
            </a:pPr>
            <a:r>
              <a:rPr lang="en" sz="1600">
                <a:latin typeface="Raleway"/>
                <a:ea typeface="Raleway"/>
                <a:cs typeface="Raleway"/>
                <a:sym typeface="Raleway"/>
              </a:rPr>
              <a:t>VIPE - VIPER</a:t>
            </a:r>
            <a:endParaRPr sz="1600">
              <a:latin typeface="Raleway"/>
              <a:ea typeface="Raleway"/>
              <a:cs typeface="Raleway"/>
              <a:sym typeface="Raleway"/>
            </a:endParaRPr>
          </a:p>
          <a:p>
            <a:pPr indent="-330200" lvl="0" marL="457200" rtl="0" algn="l">
              <a:spcBef>
                <a:spcPts val="0"/>
              </a:spcBef>
              <a:spcAft>
                <a:spcPts val="0"/>
              </a:spcAft>
              <a:buSzPts val="1600"/>
              <a:buFont typeface="Raleway"/>
              <a:buChar char="●"/>
            </a:pPr>
            <a:r>
              <a:rPr lang="en" sz="1600">
                <a:latin typeface="Raleway"/>
                <a:ea typeface="Raleway"/>
                <a:cs typeface="Raleway"/>
                <a:sym typeface="Raleway"/>
              </a:rPr>
              <a:t>...</a:t>
            </a:r>
            <a:endParaRPr sz="1600">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37"/>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285" name="Google Shape;285;p37"/>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Software Architecture &amp; Design Patterns</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286" name="Google Shape;286;p37"/>
          <p:cNvSpPr txBox="1"/>
          <p:nvPr/>
        </p:nvSpPr>
        <p:spPr>
          <a:xfrm>
            <a:off x="1039050" y="2280750"/>
            <a:ext cx="6848400" cy="582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3000">
                <a:latin typeface="Raleway"/>
                <a:ea typeface="Raleway"/>
                <a:cs typeface="Raleway"/>
                <a:sym typeface="Raleway"/>
              </a:rPr>
              <a:t>Design Patterns</a:t>
            </a:r>
            <a:endParaRPr b="1" sz="3000">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8"/>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293" name="Google Shape;293;p38"/>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Design patterns</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294" name="Google Shape;294;p38"/>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Classification of patterns</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sp>
        <p:nvSpPr>
          <p:cNvPr id="295" name="Google Shape;295;p38"/>
          <p:cNvSpPr txBox="1"/>
          <p:nvPr/>
        </p:nvSpPr>
        <p:spPr>
          <a:xfrm>
            <a:off x="1250925" y="1812875"/>
            <a:ext cx="6549600" cy="4896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444444"/>
              </a:buClr>
              <a:buSzPts val="1200"/>
              <a:buFont typeface="Raleway"/>
              <a:buChar char="●"/>
            </a:pPr>
            <a:r>
              <a:rPr b="1" lang="en" sz="1200">
                <a:solidFill>
                  <a:srgbClr val="444444"/>
                </a:solidFill>
                <a:highlight>
                  <a:srgbClr val="FFFFFF"/>
                </a:highlight>
                <a:latin typeface="Raleway"/>
                <a:ea typeface="Raleway"/>
                <a:cs typeface="Raleway"/>
                <a:sym typeface="Raleway"/>
              </a:rPr>
              <a:t>Creational patterns</a:t>
            </a:r>
            <a:r>
              <a:rPr lang="en" sz="1200">
                <a:solidFill>
                  <a:srgbClr val="444444"/>
                </a:solidFill>
                <a:highlight>
                  <a:srgbClr val="FFFFFF"/>
                </a:highlight>
                <a:latin typeface="Raleway"/>
                <a:ea typeface="Raleway"/>
                <a:cs typeface="Raleway"/>
                <a:sym typeface="Raleway"/>
              </a:rPr>
              <a:t> provide object creation mechanisms that increase flexibility and reuse of existing code.</a:t>
            </a:r>
            <a:endParaRPr sz="1200">
              <a:solidFill>
                <a:srgbClr val="444444"/>
              </a:solidFill>
              <a:highlight>
                <a:srgbClr val="FFFFFF"/>
              </a:highlight>
              <a:latin typeface="Raleway"/>
              <a:ea typeface="Raleway"/>
              <a:cs typeface="Raleway"/>
              <a:sym typeface="Raleway"/>
            </a:endParaRPr>
          </a:p>
          <a:p>
            <a:pPr indent="-304800" lvl="0" marL="457200" rtl="0" algn="l">
              <a:lnSpc>
                <a:spcPct val="150000"/>
              </a:lnSpc>
              <a:spcBef>
                <a:spcPts val="0"/>
              </a:spcBef>
              <a:spcAft>
                <a:spcPts val="0"/>
              </a:spcAft>
              <a:buClr>
                <a:srgbClr val="444444"/>
              </a:buClr>
              <a:buSzPts val="1200"/>
              <a:buFont typeface="Raleway"/>
              <a:buChar char="●"/>
            </a:pPr>
            <a:r>
              <a:rPr b="1" lang="en" sz="1200">
                <a:solidFill>
                  <a:srgbClr val="444444"/>
                </a:solidFill>
                <a:highlight>
                  <a:srgbClr val="FFFFFF"/>
                </a:highlight>
                <a:latin typeface="Raleway"/>
                <a:ea typeface="Raleway"/>
                <a:cs typeface="Raleway"/>
                <a:sym typeface="Raleway"/>
              </a:rPr>
              <a:t>Structural patterns</a:t>
            </a:r>
            <a:r>
              <a:rPr lang="en" sz="1200">
                <a:solidFill>
                  <a:srgbClr val="444444"/>
                </a:solidFill>
                <a:highlight>
                  <a:srgbClr val="FFFFFF"/>
                </a:highlight>
                <a:latin typeface="Raleway"/>
                <a:ea typeface="Raleway"/>
                <a:cs typeface="Raleway"/>
                <a:sym typeface="Raleway"/>
              </a:rPr>
              <a:t> explain how to assemble objects and classes into larger structures, while keeping the structures flexible and efficient.</a:t>
            </a:r>
            <a:endParaRPr sz="1200">
              <a:solidFill>
                <a:srgbClr val="444444"/>
              </a:solidFill>
              <a:highlight>
                <a:srgbClr val="FFFFFF"/>
              </a:highlight>
              <a:latin typeface="Raleway"/>
              <a:ea typeface="Raleway"/>
              <a:cs typeface="Raleway"/>
              <a:sym typeface="Raleway"/>
            </a:endParaRPr>
          </a:p>
          <a:p>
            <a:pPr indent="-304800" lvl="0" marL="457200" rtl="0" algn="l">
              <a:lnSpc>
                <a:spcPct val="150000"/>
              </a:lnSpc>
              <a:spcBef>
                <a:spcPts val="0"/>
              </a:spcBef>
              <a:spcAft>
                <a:spcPts val="0"/>
              </a:spcAft>
              <a:buClr>
                <a:srgbClr val="444444"/>
              </a:buClr>
              <a:buSzPts val="1200"/>
              <a:buFont typeface="Raleway"/>
              <a:buChar char="●"/>
            </a:pPr>
            <a:r>
              <a:rPr b="1" lang="en" sz="1200">
                <a:solidFill>
                  <a:srgbClr val="444444"/>
                </a:solidFill>
                <a:highlight>
                  <a:srgbClr val="FFFFFF"/>
                </a:highlight>
                <a:latin typeface="Raleway"/>
                <a:ea typeface="Raleway"/>
                <a:cs typeface="Raleway"/>
                <a:sym typeface="Raleway"/>
              </a:rPr>
              <a:t>Behavioral patterns</a:t>
            </a:r>
            <a:r>
              <a:rPr lang="en" sz="1200">
                <a:solidFill>
                  <a:srgbClr val="444444"/>
                </a:solidFill>
                <a:highlight>
                  <a:srgbClr val="FFFFFF"/>
                </a:highlight>
                <a:latin typeface="Raleway"/>
                <a:ea typeface="Raleway"/>
                <a:cs typeface="Raleway"/>
                <a:sym typeface="Raleway"/>
              </a:rPr>
              <a:t> take care of effective communication and the assignment of responsibilities between objects.</a:t>
            </a:r>
            <a:endParaRPr>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9"/>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302" name="Google Shape;302;p39"/>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Design patterns</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303" name="Google Shape;303;p39"/>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Creational patterns</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id="304" name="Google Shape;304;p39"/>
          <p:cNvPicPr preferRelativeResize="0"/>
          <p:nvPr/>
        </p:nvPicPr>
        <p:blipFill>
          <a:blip r:embed="rId4">
            <a:alphaModFix/>
          </a:blip>
          <a:stretch>
            <a:fillRect/>
          </a:stretch>
        </p:blipFill>
        <p:spPr>
          <a:xfrm>
            <a:off x="814400" y="1497425"/>
            <a:ext cx="7514326" cy="3098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2"/>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141" name="Google Shape;141;p22"/>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Software Architecture &amp; Design Patterns</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142" name="Google Shape;142;p22"/>
          <p:cNvSpPr txBox="1"/>
          <p:nvPr/>
        </p:nvSpPr>
        <p:spPr>
          <a:xfrm>
            <a:off x="1039050" y="2280750"/>
            <a:ext cx="6848400" cy="582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3000">
                <a:latin typeface="Raleway"/>
                <a:ea typeface="Raleway"/>
                <a:cs typeface="Raleway"/>
                <a:sym typeface="Raleway"/>
              </a:rPr>
              <a:t>What’s the difference between Architecture &amp; Design Patterns</a:t>
            </a:r>
            <a:endParaRPr b="1" sz="3000">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0"/>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311" name="Google Shape;311;p40"/>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Design patterns</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312" name="Google Shape;312;p40"/>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Structural</a:t>
            </a:r>
            <a:r>
              <a:rPr b="1" lang="en" sz="1300">
                <a:latin typeface="Raleway"/>
                <a:ea typeface="Raleway"/>
                <a:cs typeface="Raleway"/>
                <a:sym typeface="Raleway"/>
              </a:rPr>
              <a:t> patterns</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id="313" name="Google Shape;313;p40"/>
          <p:cNvPicPr preferRelativeResize="0"/>
          <p:nvPr/>
        </p:nvPicPr>
        <p:blipFill>
          <a:blip r:embed="rId4">
            <a:alphaModFix/>
          </a:blip>
          <a:stretch>
            <a:fillRect/>
          </a:stretch>
        </p:blipFill>
        <p:spPr>
          <a:xfrm>
            <a:off x="603375" y="1444750"/>
            <a:ext cx="5979299" cy="2493400"/>
          </a:xfrm>
          <a:prstGeom prst="rect">
            <a:avLst/>
          </a:prstGeom>
          <a:noFill/>
          <a:ln>
            <a:noFill/>
          </a:ln>
        </p:spPr>
      </p:pic>
      <p:pic>
        <p:nvPicPr>
          <p:cNvPr id="314" name="Google Shape;314;p40"/>
          <p:cNvPicPr preferRelativeResize="0"/>
          <p:nvPr/>
        </p:nvPicPr>
        <p:blipFill>
          <a:blip r:embed="rId5">
            <a:alphaModFix/>
          </a:blip>
          <a:stretch>
            <a:fillRect/>
          </a:stretch>
        </p:blipFill>
        <p:spPr>
          <a:xfrm>
            <a:off x="6531875" y="1477875"/>
            <a:ext cx="1824500" cy="1204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41"/>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321" name="Google Shape;321;p41"/>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Design patterns</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322" name="Google Shape;322;p41"/>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Behavioral</a:t>
            </a:r>
            <a:r>
              <a:rPr b="1" lang="en" sz="1300">
                <a:latin typeface="Raleway"/>
                <a:ea typeface="Raleway"/>
                <a:cs typeface="Raleway"/>
                <a:sym typeface="Raleway"/>
              </a:rPr>
              <a:t> patterns</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id="323" name="Google Shape;323;p41"/>
          <p:cNvPicPr preferRelativeResize="0"/>
          <p:nvPr/>
        </p:nvPicPr>
        <p:blipFill>
          <a:blip r:embed="rId4">
            <a:alphaModFix/>
          </a:blip>
          <a:stretch>
            <a:fillRect/>
          </a:stretch>
        </p:blipFill>
        <p:spPr>
          <a:xfrm>
            <a:off x="1088125" y="1325975"/>
            <a:ext cx="5350400" cy="3449775"/>
          </a:xfrm>
          <a:prstGeom prst="rect">
            <a:avLst/>
          </a:prstGeom>
          <a:noFill/>
          <a:ln>
            <a:noFill/>
          </a:ln>
        </p:spPr>
      </p:pic>
      <p:pic>
        <p:nvPicPr>
          <p:cNvPr id="324" name="Google Shape;324;p41"/>
          <p:cNvPicPr preferRelativeResize="0"/>
          <p:nvPr/>
        </p:nvPicPr>
        <p:blipFill>
          <a:blip r:embed="rId5">
            <a:alphaModFix/>
          </a:blip>
          <a:stretch>
            <a:fillRect/>
          </a:stretch>
        </p:blipFill>
        <p:spPr>
          <a:xfrm>
            <a:off x="6452199" y="3679649"/>
            <a:ext cx="1984725" cy="1019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42"/>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331" name="Google Shape;331;p42"/>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Software Architecture &amp; Design Patterns</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332" name="Google Shape;332;p42"/>
          <p:cNvSpPr txBox="1"/>
          <p:nvPr/>
        </p:nvSpPr>
        <p:spPr>
          <a:xfrm>
            <a:off x="1039050" y="2280750"/>
            <a:ext cx="6848400" cy="582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3000">
                <a:latin typeface="Raleway"/>
                <a:ea typeface="Raleway"/>
                <a:cs typeface="Raleway"/>
                <a:sym typeface="Raleway"/>
              </a:rPr>
              <a:t>Common </a:t>
            </a:r>
            <a:r>
              <a:rPr b="1" lang="en" sz="3000">
                <a:latin typeface="Raleway"/>
                <a:ea typeface="Raleway"/>
                <a:cs typeface="Raleway"/>
                <a:sym typeface="Raleway"/>
              </a:rPr>
              <a:t>Design Patterns</a:t>
            </a:r>
            <a:endParaRPr b="1" sz="3000">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43"/>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339" name="Google Shape;339;p43"/>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Creational patterns</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340" name="Google Shape;340;p43"/>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Factory Method</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sp>
        <p:nvSpPr>
          <p:cNvPr id="341" name="Google Shape;341;p43"/>
          <p:cNvSpPr txBox="1"/>
          <p:nvPr/>
        </p:nvSpPr>
        <p:spPr>
          <a:xfrm>
            <a:off x="558225" y="2589450"/>
            <a:ext cx="41964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Courier New"/>
                <a:ea typeface="Courier New"/>
                <a:cs typeface="Courier New"/>
                <a:sym typeface="Courier New"/>
              </a:rPr>
              <a:t>class Application{</a:t>
            </a:r>
            <a:endParaRPr b="1" sz="800">
              <a:latin typeface="Courier New"/>
              <a:ea typeface="Courier New"/>
              <a:cs typeface="Courier New"/>
              <a:sym typeface="Courier New"/>
            </a:endParaRPr>
          </a:p>
          <a:p>
            <a:pPr indent="0" lvl="0" marL="0" rtl="0" algn="l">
              <a:spcBef>
                <a:spcPts val="0"/>
              </a:spcBef>
              <a:spcAft>
                <a:spcPts val="0"/>
              </a:spcAft>
              <a:buNone/>
            </a:pPr>
            <a:r>
              <a:t/>
            </a:r>
            <a:endParaRPr b="1" sz="800">
              <a:latin typeface="Courier New"/>
              <a:ea typeface="Courier New"/>
              <a:cs typeface="Courier New"/>
              <a:sym typeface="Courier New"/>
            </a:endParaRPr>
          </a:p>
          <a:p>
            <a:pPr indent="457200" lvl="0" marL="0" rtl="0" algn="l">
              <a:spcBef>
                <a:spcPts val="0"/>
              </a:spcBef>
              <a:spcAft>
                <a:spcPts val="0"/>
              </a:spcAft>
              <a:buNone/>
            </a:pPr>
            <a:r>
              <a:rPr b="1" lang="en" sz="800">
                <a:latin typeface="Courier New"/>
                <a:ea typeface="Courier New"/>
                <a:cs typeface="Courier New"/>
                <a:sym typeface="Courier New"/>
              </a:rPr>
              <a:t>void deliver(String transportType) {</a:t>
            </a:r>
            <a:endParaRPr b="1" sz="800">
              <a:latin typeface="Courier New"/>
              <a:ea typeface="Courier New"/>
              <a:cs typeface="Courier New"/>
              <a:sym typeface="Courier New"/>
            </a:endParaRPr>
          </a:p>
          <a:p>
            <a:pPr indent="457200" lvl="0" marL="0" rtl="0" algn="l">
              <a:spcBef>
                <a:spcPts val="0"/>
              </a:spcBef>
              <a:spcAft>
                <a:spcPts val="0"/>
              </a:spcAft>
              <a:buNone/>
            </a:pPr>
            <a:r>
              <a:rPr b="1" lang="en" sz="800">
                <a:latin typeface="Courier New"/>
                <a:ea typeface="Courier New"/>
                <a:cs typeface="Courier New"/>
                <a:sym typeface="Courier New"/>
              </a:rPr>
              <a:t>	if(</a:t>
            </a:r>
            <a:r>
              <a:rPr b="1" lang="en" sz="800">
                <a:solidFill>
                  <a:schemeClr val="dk1"/>
                </a:solidFill>
                <a:latin typeface="Courier New"/>
                <a:ea typeface="Courier New"/>
                <a:cs typeface="Courier New"/>
                <a:sym typeface="Courier New"/>
              </a:rPr>
              <a:t>transportType</a:t>
            </a:r>
            <a:r>
              <a:rPr b="1" lang="en" sz="800">
                <a:latin typeface="Courier New"/>
                <a:ea typeface="Courier New"/>
                <a:cs typeface="Courier New"/>
                <a:sym typeface="Courier New"/>
              </a:rPr>
              <a:t> == ’truck’) {</a:t>
            </a:r>
            <a:endParaRPr b="1" sz="800">
              <a:latin typeface="Courier New"/>
              <a:ea typeface="Courier New"/>
              <a:cs typeface="Courier New"/>
              <a:sym typeface="Courier New"/>
            </a:endParaRPr>
          </a:p>
          <a:p>
            <a:pPr indent="457200" lvl="0" marL="457200" rtl="0" algn="l">
              <a:spcBef>
                <a:spcPts val="0"/>
              </a:spcBef>
              <a:spcAft>
                <a:spcPts val="0"/>
              </a:spcAft>
              <a:buNone/>
            </a:pPr>
            <a:r>
              <a:rPr b="1" lang="en" sz="800">
                <a:latin typeface="Courier New"/>
                <a:ea typeface="Courier New"/>
                <a:cs typeface="Courier New"/>
                <a:sym typeface="Courier New"/>
              </a:rPr>
              <a:t>	return …;</a:t>
            </a:r>
            <a:endParaRPr b="1" sz="800">
              <a:latin typeface="Courier New"/>
              <a:ea typeface="Courier New"/>
              <a:cs typeface="Courier New"/>
              <a:sym typeface="Courier New"/>
            </a:endParaRPr>
          </a:p>
          <a:p>
            <a:pPr indent="457200" lvl="0" marL="457200" rtl="0" algn="l">
              <a:spcBef>
                <a:spcPts val="0"/>
              </a:spcBef>
              <a:spcAft>
                <a:spcPts val="0"/>
              </a:spcAft>
              <a:buNone/>
            </a:pPr>
            <a:r>
              <a:rPr b="1" lang="en" sz="800">
                <a:latin typeface="Courier New"/>
                <a:ea typeface="Courier New"/>
                <a:cs typeface="Courier New"/>
                <a:sym typeface="Courier New"/>
              </a:rPr>
              <a:t>} else if (</a:t>
            </a:r>
            <a:r>
              <a:rPr b="1" lang="en" sz="800">
                <a:solidFill>
                  <a:schemeClr val="dk1"/>
                </a:solidFill>
                <a:latin typeface="Courier New"/>
                <a:ea typeface="Courier New"/>
                <a:cs typeface="Courier New"/>
                <a:sym typeface="Courier New"/>
              </a:rPr>
              <a:t>transportType</a:t>
            </a:r>
            <a:r>
              <a:rPr b="1" lang="en" sz="800">
                <a:latin typeface="Courier New"/>
                <a:ea typeface="Courier New"/>
                <a:cs typeface="Courier New"/>
                <a:sym typeface="Courier New"/>
              </a:rPr>
              <a:t>==’ship’) {</a:t>
            </a:r>
            <a:endParaRPr b="1" sz="800">
              <a:latin typeface="Courier New"/>
              <a:ea typeface="Courier New"/>
              <a:cs typeface="Courier New"/>
              <a:sym typeface="Courier New"/>
            </a:endParaRPr>
          </a:p>
          <a:p>
            <a:pPr indent="457200" lvl="0" marL="457200" rtl="0" algn="l">
              <a:spcBef>
                <a:spcPts val="0"/>
              </a:spcBef>
              <a:spcAft>
                <a:spcPts val="0"/>
              </a:spcAft>
              <a:buNone/>
            </a:pPr>
            <a:r>
              <a:rPr b="1" lang="en" sz="800">
                <a:latin typeface="Courier New"/>
                <a:ea typeface="Courier New"/>
                <a:cs typeface="Courier New"/>
                <a:sym typeface="Courier New"/>
              </a:rPr>
              <a:t>	return ...;</a:t>
            </a:r>
            <a:endParaRPr b="1" sz="800">
              <a:latin typeface="Courier New"/>
              <a:ea typeface="Courier New"/>
              <a:cs typeface="Courier New"/>
              <a:sym typeface="Courier New"/>
            </a:endParaRPr>
          </a:p>
          <a:p>
            <a:pPr indent="457200" lvl="0" marL="457200" rtl="0" algn="l">
              <a:spcBef>
                <a:spcPts val="0"/>
              </a:spcBef>
              <a:spcAft>
                <a:spcPts val="0"/>
              </a:spcAft>
              <a:buNone/>
            </a:pPr>
            <a:r>
              <a:rPr b="1" lang="en" sz="800">
                <a:latin typeface="Courier New"/>
                <a:ea typeface="Courier New"/>
                <a:cs typeface="Courier New"/>
                <a:sym typeface="Courier New"/>
              </a:rPr>
              <a:t>} else if ...</a:t>
            </a:r>
            <a:endParaRPr b="1" sz="800">
              <a:latin typeface="Courier New"/>
              <a:ea typeface="Courier New"/>
              <a:cs typeface="Courier New"/>
              <a:sym typeface="Courier New"/>
            </a:endParaRPr>
          </a:p>
          <a:p>
            <a:pPr indent="457200" lvl="0" marL="0" rtl="0" algn="l">
              <a:spcBef>
                <a:spcPts val="0"/>
              </a:spcBef>
              <a:spcAft>
                <a:spcPts val="0"/>
              </a:spcAft>
              <a:buNone/>
            </a:pPr>
            <a:r>
              <a:rPr b="1" lang="en" sz="800">
                <a:latin typeface="Courier New"/>
                <a:ea typeface="Courier New"/>
                <a:cs typeface="Courier New"/>
                <a:sym typeface="Courier New"/>
              </a:rPr>
              <a:t>}</a:t>
            </a:r>
            <a:endParaRPr b="1" sz="800">
              <a:latin typeface="Courier New"/>
              <a:ea typeface="Courier New"/>
              <a:cs typeface="Courier New"/>
              <a:sym typeface="Courier New"/>
            </a:endParaRPr>
          </a:p>
          <a:p>
            <a:pPr indent="457200" lvl="0" marL="0" rtl="0" algn="l">
              <a:spcBef>
                <a:spcPts val="0"/>
              </a:spcBef>
              <a:spcAft>
                <a:spcPts val="0"/>
              </a:spcAft>
              <a:buNone/>
            </a:pPr>
            <a:r>
              <a:t/>
            </a:r>
            <a:endParaRPr b="1" sz="800">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b="1" lang="en" sz="800">
                <a:solidFill>
                  <a:schemeClr val="dk1"/>
                </a:solidFill>
                <a:latin typeface="Courier New"/>
                <a:ea typeface="Courier New"/>
                <a:cs typeface="Courier New"/>
                <a:sym typeface="Courier New"/>
              </a:rPr>
              <a:t>void</a:t>
            </a:r>
            <a:r>
              <a:rPr b="1" lang="en" sz="800">
                <a:solidFill>
                  <a:schemeClr val="dk1"/>
                </a:solidFill>
                <a:latin typeface="Courier New"/>
                <a:ea typeface="Courier New"/>
                <a:cs typeface="Courier New"/>
                <a:sym typeface="Courier New"/>
              </a:rPr>
              <a:t> doStuff(String transportType) {</a:t>
            </a:r>
            <a:endParaRPr b="1" sz="800">
              <a:solidFill>
                <a:schemeClr val="dk1"/>
              </a:solidFill>
              <a:latin typeface="Courier New"/>
              <a:ea typeface="Courier New"/>
              <a:cs typeface="Courier New"/>
              <a:sym typeface="Courier New"/>
            </a:endParaRPr>
          </a:p>
          <a:p>
            <a:pPr indent="457200" lvl="0" marL="457200" rtl="0" algn="l">
              <a:spcBef>
                <a:spcPts val="0"/>
              </a:spcBef>
              <a:spcAft>
                <a:spcPts val="0"/>
              </a:spcAft>
              <a:buNone/>
            </a:pPr>
            <a:r>
              <a:rPr b="1" lang="en" sz="800">
                <a:solidFill>
                  <a:schemeClr val="dk1"/>
                </a:solidFill>
                <a:latin typeface="Courier New"/>
                <a:ea typeface="Courier New"/>
                <a:cs typeface="Courier New"/>
                <a:sym typeface="Courier New"/>
              </a:rPr>
              <a:t>if(transportType == ’truck’) {</a:t>
            </a:r>
            <a:endParaRPr b="1" sz="800">
              <a:solidFill>
                <a:schemeClr val="dk1"/>
              </a:solidFill>
              <a:latin typeface="Courier New"/>
              <a:ea typeface="Courier New"/>
              <a:cs typeface="Courier New"/>
              <a:sym typeface="Courier New"/>
            </a:endParaRPr>
          </a:p>
          <a:p>
            <a:pPr indent="457200" lvl="0" marL="457200" rtl="0" algn="l">
              <a:spcBef>
                <a:spcPts val="0"/>
              </a:spcBef>
              <a:spcAft>
                <a:spcPts val="0"/>
              </a:spcAft>
              <a:buNone/>
            </a:pPr>
            <a:r>
              <a:rPr b="1" lang="en" sz="800">
                <a:solidFill>
                  <a:schemeClr val="dk1"/>
                </a:solidFill>
                <a:latin typeface="Courier New"/>
                <a:ea typeface="Courier New"/>
                <a:cs typeface="Courier New"/>
                <a:sym typeface="Courier New"/>
              </a:rPr>
              <a:t>	return …;</a:t>
            </a:r>
            <a:endParaRPr b="1" sz="800">
              <a:solidFill>
                <a:schemeClr val="dk1"/>
              </a:solidFill>
              <a:latin typeface="Courier New"/>
              <a:ea typeface="Courier New"/>
              <a:cs typeface="Courier New"/>
              <a:sym typeface="Courier New"/>
            </a:endParaRPr>
          </a:p>
          <a:p>
            <a:pPr indent="457200" lvl="0" marL="457200" rtl="0" algn="l">
              <a:spcBef>
                <a:spcPts val="0"/>
              </a:spcBef>
              <a:spcAft>
                <a:spcPts val="0"/>
              </a:spcAft>
              <a:buNone/>
            </a:pPr>
            <a:r>
              <a:rPr b="1" lang="en" sz="800">
                <a:solidFill>
                  <a:schemeClr val="dk1"/>
                </a:solidFill>
                <a:latin typeface="Courier New"/>
                <a:ea typeface="Courier New"/>
                <a:cs typeface="Courier New"/>
                <a:sym typeface="Courier New"/>
              </a:rPr>
              <a:t>} else if (transportType==’ship’) {</a:t>
            </a:r>
            <a:endParaRPr b="1" sz="800">
              <a:solidFill>
                <a:schemeClr val="dk1"/>
              </a:solidFill>
              <a:latin typeface="Courier New"/>
              <a:ea typeface="Courier New"/>
              <a:cs typeface="Courier New"/>
              <a:sym typeface="Courier New"/>
            </a:endParaRPr>
          </a:p>
          <a:p>
            <a:pPr indent="457200" lvl="0" marL="457200" rtl="0" algn="l">
              <a:spcBef>
                <a:spcPts val="0"/>
              </a:spcBef>
              <a:spcAft>
                <a:spcPts val="0"/>
              </a:spcAft>
              <a:buNone/>
            </a:pPr>
            <a:r>
              <a:rPr b="1" lang="en" sz="800">
                <a:solidFill>
                  <a:schemeClr val="dk1"/>
                </a:solidFill>
                <a:latin typeface="Courier New"/>
                <a:ea typeface="Courier New"/>
                <a:cs typeface="Courier New"/>
                <a:sym typeface="Courier New"/>
              </a:rPr>
              <a:t>	return ...;</a:t>
            </a:r>
            <a:endParaRPr b="1" sz="800">
              <a:solidFill>
                <a:schemeClr val="dk1"/>
              </a:solidFill>
              <a:latin typeface="Courier New"/>
              <a:ea typeface="Courier New"/>
              <a:cs typeface="Courier New"/>
              <a:sym typeface="Courier New"/>
            </a:endParaRPr>
          </a:p>
          <a:p>
            <a:pPr indent="457200" lvl="0" marL="457200" rtl="0" algn="l">
              <a:spcBef>
                <a:spcPts val="0"/>
              </a:spcBef>
              <a:spcAft>
                <a:spcPts val="0"/>
              </a:spcAft>
              <a:buClr>
                <a:schemeClr val="dk1"/>
              </a:buClr>
              <a:buSzPts val="1100"/>
              <a:buFont typeface="Arial"/>
              <a:buNone/>
            </a:pPr>
            <a:r>
              <a:rPr b="1" lang="en" sz="800">
                <a:solidFill>
                  <a:schemeClr val="dk1"/>
                </a:solidFill>
                <a:latin typeface="Courier New"/>
                <a:ea typeface="Courier New"/>
                <a:cs typeface="Courier New"/>
                <a:sym typeface="Courier New"/>
              </a:rPr>
              <a:t>} else if ...</a:t>
            </a:r>
            <a:endParaRPr b="1" sz="800">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b="1" lang="en" sz="800">
                <a:solidFill>
                  <a:schemeClr val="dk1"/>
                </a:solidFill>
                <a:latin typeface="Courier New"/>
                <a:ea typeface="Courier New"/>
                <a:cs typeface="Courier New"/>
                <a:sym typeface="Courier New"/>
              </a:rPr>
              <a:t>}</a:t>
            </a:r>
            <a:endParaRPr b="1" sz="800">
              <a:latin typeface="Courier New"/>
              <a:ea typeface="Courier New"/>
              <a:cs typeface="Courier New"/>
              <a:sym typeface="Courier New"/>
            </a:endParaRPr>
          </a:p>
          <a:p>
            <a:pPr indent="0" lvl="0" marL="0" rtl="0" algn="l">
              <a:spcBef>
                <a:spcPts val="0"/>
              </a:spcBef>
              <a:spcAft>
                <a:spcPts val="0"/>
              </a:spcAft>
              <a:buNone/>
            </a:pPr>
            <a:r>
              <a:rPr b="1" lang="en" sz="800">
                <a:latin typeface="Courier New"/>
                <a:ea typeface="Courier New"/>
                <a:cs typeface="Courier New"/>
                <a:sym typeface="Courier New"/>
              </a:rPr>
              <a:t>}</a:t>
            </a:r>
            <a:endParaRPr b="1" sz="800">
              <a:latin typeface="Courier New"/>
              <a:ea typeface="Courier New"/>
              <a:cs typeface="Courier New"/>
              <a:sym typeface="Courier New"/>
            </a:endParaRPr>
          </a:p>
        </p:txBody>
      </p:sp>
      <p:sp>
        <p:nvSpPr>
          <p:cNvPr id="342" name="Google Shape;342;p43"/>
          <p:cNvSpPr txBox="1"/>
          <p:nvPr/>
        </p:nvSpPr>
        <p:spPr>
          <a:xfrm>
            <a:off x="4374600" y="1903650"/>
            <a:ext cx="5034300" cy="4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Courier New"/>
                <a:ea typeface="Courier New"/>
                <a:cs typeface="Courier New"/>
                <a:sym typeface="Courier New"/>
              </a:rPr>
              <a:t>class Transport{</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800">
                <a:solidFill>
                  <a:schemeClr val="dk1"/>
                </a:solidFill>
                <a:latin typeface="Courier New"/>
                <a:ea typeface="Courier New"/>
                <a:cs typeface="Courier New"/>
                <a:sym typeface="Courier New"/>
              </a:rPr>
              <a:t>	deliver();</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800">
                <a:solidFill>
                  <a:schemeClr val="dk1"/>
                </a:solidFill>
                <a:latin typeface="Courier New"/>
                <a:ea typeface="Courier New"/>
                <a:cs typeface="Courier New"/>
                <a:sym typeface="Courier New"/>
              </a:rPr>
              <a:t>}</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800">
                <a:solidFill>
                  <a:schemeClr val="dk1"/>
                </a:solidFill>
                <a:latin typeface="Courier New"/>
                <a:ea typeface="Courier New"/>
                <a:cs typeface="Courier New"/>
                <a:sym typeface="Courier New"/>
              </a:rPr>
              <a:t>class Struck extend </a:t>
            </a:r>
            <a:r>
              <a:rPr b="1" lang="en" sz="800">
                <a:solidFill>
                  <a:schemeClr val="dk1"/>
                </a:solidFill>
                <a:latin typeface="Courier New"/>
                <a:ea typeface="Courier New"/>
                <a:cs typeface="Courier New"/>
                <a:sym typeface="Courier New"/>
              </a:rPr>
              <a:t>Transport</a:t>
            </a:r>
            <a:r>
              <a:rPr b="1" lang="en" sz="800">
                <a:solidFill>
                  <a:schemeClr val="dk1"/>
                </a:solidFill>
                <a:latin typeface="Courier New"/>
                <a:ea typeface="Courier New"/>
                <a:cs typeface="Courier New"/>
                <a:sym typeface="Courier New"/>
              </a:rPr>
              <a:t>{}</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800">
                <a:solidFill>
                  <a:schemeClr val="dk1"/>
                </a:solidFill>
                <a:latin typeface="Courier New"/>
                <a:ea typeface="Courier New"/>
                <a:cs typeface="Courier New"/>
                <a:sym typeface="Courier New"/>
              </a:rPr>
              <a:t>class Ship extend Transport{}</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800">
                <a:solidFill>
                  <a:schemeClr val="dk1"/>
                </a:solidFill>
                <a:latin typeface="Courier New"/>
                <a:ea typeface="Courier New"/>
                <a:cs typeface="Courier New"/>
                <a:sym typeface="Courier New"/>
              </a:rPr>
              <a:t>class ... extend Transport{}</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800">
                <a:solidFill>
                  <a:schemeClr val="dk1"/>
                </a:solidFill>
                <a:latin typeface="Courier New"/>
                <a:ea typeface="Courier New"/>
                <a:cs typeface="Courier New"/>
                <a:sym typeface="Courier New"/>
              </a:rPr>
              <a:t>class TransportFactory{</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800">
                <a:solidFill>
                  <a:schemeClr val="dk1"/>
                </a:solidFill>
                <a:latin typeface="Courier New"/>
                <a:ea typeface="Courier New"/>
                <a:cs typeface="Courier New"/>
                <a:sym typeface="Courier New"/>
              </a:rPr>
              <a:t>	Transport getTransport(</a:t>
            </a:r>
            <a:r>
              <a:rPr b="1" lang="en" sz="800">
                <a:solidFill>
                  <a:schemeClr val="dk1"/>
                </a:solidFill>
                <a:latin typeface="Courier New"/>
                <a:ea typeface="Courier New"/>
                <a:cs typeface="Courier New"/>
                <a:sym typeface="Courier New"/>
              </a:rPr>
              <a:t>transportType</a:t>
            </a:r>
            <a:r>
              <a:rPr b="1" lang="en" sz="800">
                <a:solidFill>
                  <a:schemeClr val="dk1"/>
                </a:solidFill>
                <a:latin typeface="Courier New"/>
                <a:ea typeface="Courier New"/>
                <a:cs typeface="Courier New"/>
                <a:sym typeface="Courier New"/>
              </a:rPr>
              <a:t>){</a:t>
            </a:r>
            <a:br>
              <a:rPr b="1" lang="en" sz="800">
                <a:solidFill>
                  <a:schemeClr val="dk1"/>
                </a:solidFill>
                <a:latin typeface="Courier New"/>
                <a:ea typeface="Courier New"/>
                <a:cs typeface="Courier New"/>
                <a:sym typeface="Courier New"/>
              </a:rPr>
            </a:br>
            <a:r>
              <a:rPr b="1" lang="en" sz="800">
                <a:solidFill>
                  <a:schemeClr val="dk1"/>
                </a:solidFill>
                <a:latin typeface="Courier New"/>
                <a:ea typeface="Courier New"/>
                <a:cs typeface="Courier New"/>
                <a:sym typeface="Courier New"/>
              </a:rPr>
              <a:t>		</a:t>
            </a:r>
            <a:r>
              <a:rPr b="1" lang="en" sz="800">
                <a:solidFill>
                  <a:schemeClr val="dk1"/>
                </a:solidFill>
                <a:latin typeface="Courier New"/>
                <a:ea typeface="Courier New"/>
                <a:cs typeface="Courier New"/>
                <a:sym typeface="Courier New"/>
              </a:rPr>
              <a:t>if(transportType==’ship’) {</a:t>
            </a:r>
            <a:endParaRPr b="1" sz="800">
              <a:solidFill>
                <a:schemeClr val="dk1"/>
              </a:solidFill>
              <a:latin typeface="Courier New"/>
              <a:ea typeface="Courier New"/>
              <a:cs typeface="Courier New"/>
              <a:sym typeface="Courier New"/>
            </a:endParaRPr>
          </a:p>
          <a:p>
            <a:pPr indent="457200" lvl="0" marL="457200" rtl="0" algn="l">
              <a:spcBef>
                <a:spcPts val="0"/>
              </a:spcBef>
              <a:spcAft>
                <a:spcPts val="0"/>
              </a:spcAft>
              <a:buNone/>
            </a:pPr>
            <a:r>
              <a:rPr b="1" lang="en" sz="800">
                <a:solidFill>
                  <a:schemeClr val="dk1"/>
                </a:solidFill>
                <a:latin typeface="Courier New"/>
                <a:ea typeface="Courier New"/>
                <a:cs typeface="Courier New"/>
                <a:sym typeface="Courier New"/>
              </a:rPr>
              <a:t>	return Ship();</a:t>
            </a:r>
            <a:endParaRPr b="1" sz="800">
              <a:solidFill>
                <a:schemeClr val="dk1"/>
              </a:solidFill>
              <a:latin typeface="Courier New"/>
              <a:ea typeface="Courier New"/>
              <a:cs typeface="Courier New"/>
              <a:sym typeface="Courier New"/>
            </a:endParaRPr>
          </a:p>
          <a:p>
            <a:pPr indent="457200" lvl="0" marL="457200" rtl="0" algn="l">
              <a:spcBef>
                <a:spcPts val="0"/>
              </a:spcBef>
              <a:spcAft>
                <a:spcPts val="0"/>
              </a:spcAft>
              <a:buNone/>
            </a:pPr>
            <a:r>
              <a:rPr b="1" lang="en" sz="800">
                <a:solidFill>
                  <a:schemeClr val="dk1"/>
                </a:solidFill>
                <a:latin typeface="Courier New"/>
                <a:ea typeface="Courier New"/>
                <a:cs typeface="Courier New"/>
                <a:sym typeface="Courier New"/>
              </a:rPr>
              <a:t>} else if (transportType==’truck’) {</a:t>
            </a:r>
            <a:endParaRPr b="1" sz="800">
              <a:solidFill>
                <a:schemeClr val="dk1"/>
              </a:solidFill>
              <a:latin typeface="Courier New"/>
              <a:ea typeface="Courier New"/>
              <a:cs typeface="Courier New"/>
              <a:sym typeface="Courier New"/>
            </a:endParaRPr>
          </a:p>
          <a:p>
            <a:pPr indent="457200" lvl="0" marL="457200" rtl="0" algn="l">
              <a:spcBef>
                <a:spcPts val="0"/>
              </a:spcBef>
              <a:spcAft>
                <a:spcPts val="0"/>
              </a:spcAft>
              <a:buNone/>
            </a:pPr>
            <a:r>
              <a:rPr b="1" lang="en" sz="800">
                <a:solidFill>
                  <a:schemeClr val="dk1"/>
                </a:solidFill>
                <a:latin typeface="Courier New"/>
                <a:ea typeface="Courier New"/>
                <a:cs typeface="Courier New"/>
                <a:sym typeface="Courier New"/>
              </a:rPr>
              <a:t>	return Truck();</a:t>
            </a:r>
            <a:endParaRPr b="1" sz="800">
              <a:solidFill>
                <a:schemeClr val="dk1"/>
              </a:solidFill>
              <a:latin typeface="Courier New"/>
              <a:ea typeface="Courier New"/>
              <a:cs typeface="Courier New"/>
              <a:sym typeface="Courier New"/>
            </a:endParaRPr>
          </a:p>
          <a:p>
            <a:pPr indent="457200" lvl="0" marL="457200" rtl="0" algn="l">
              <a:spcBef>
                <a:spcPts val="0"/>
              </a:spcBef>
              <a:spcAft>
                <a:spcPts val="0"/>
              </a:spcAft>
              <a:buNone/>
            </a:pPr>
            <a:r>
              <a:rPr b="1" lang="en" sz="800">
                <a:solidFill>
                  <a:schemeClr val="dk1"/>
                </a:solidFill>
                <a:latin typeface="Courier New"/>
                <a:ea typeface="Courier New"/>
                <a:cs typeface="Courier New"/>
                <a:sym typeface="Courier New"/>
              </a:rPr>
              <a:t>}</a:t>
            </a:r>
            <a:endParaRPr b="1" sz="800">
              <a:solidFill>
                <a:schemeClr val="dk1"/>
              </a:solidFill>
              <a:latin typeface="Courier New"/>
              <a:ea typeface="Courier New"/>
              <a:cs typeface="Courier New"/>
              <a:sym typeface="Courier New"/>
            </a:endParaRPr>
          </a:p>
          <a:p>
            <a:pPr indent="457200" lvl="0" marL="0" rtl="0" algn="l">
              <a:spcBef>
                <a:spcPts val="0"/>
              </a:spcBef>
              <a:spcAft>
                <a:spcPts val="0"/>
              </a:spcAft>
              <a:buNone/>
            </a:pPr>
            <a:r>
              <a:rPr b="1" lang="en" sz="800">
                <a:solidFill>
                  <a:schemeClr val="dk1"/>
                </a:solidFill>
                <a:latin typeface="Courier New"/>
                <a:ea typeface="Courier New"/>
                <a:cs typeface="Courier New"/>
                <a:sym typeface="Courier New"/>
              </a:rPr>
              <a:t>}</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800">
                <a:solidFill>
                  <a:schemeClr val="dk1"/>
                </a:solidFill>
                <a:latin typeface="Courier New"/>
                <a:ea typeface="Courier New"/>
                <a:cs typeface="Courier New"/>
                <a:sym typeface="Courier New"/>
              </a:rPr>
              <a:t>}</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800">
                <a:solidFill>
                  <a:schemeClr val="dk1"/>
                </a:solidFill>
                <a:latin typeface="Courier New"/>
                <a:ea typeface="Courier New"/>
                <a:cs typeface="Courier New"/>
                <a:sym typeface="Courier New"/>
              </a:rPr>
              <a:t>class Application{</a:t>
            </a:r>
            <a:endParaRPr b="1" sz="800">
              <a:solidFill>
                <a:schemeClr val="dk1"/>
              </a:solidFill>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b="1" lang="en" sz="800">
                <a:solidFill>
                  <a:schemeClr val="dk1"/>
                </a:solidFill>
                <a:latin typeface="Courier New"/>
                <a:ea typeface="Courier New"/>
                <a:cs typeface="Courier New"/>
                <a:sym typeface="Courier New"/>
              </a:rPr>
              <a:t>Transport transport = TransportFactory.getTransport(transportType);</a:t>
            </a:r>
            <a:br>
              <a:rPr b="1" lang="en" sz="800">
                <a:solidFill>
                  <a:schemeClr val="dk1"/>
                </a:solidFill>
                <a:latin typeface="Courier New"/>
                <a:ea typeface="Courier New"/>
                <a:cs typeface="Courier New"/>
                <a:sym typeface="Courier New"/>
              </a:rPr>
            </a:br>
            <a:r>
              <a:rPr b="1" lang="en" sz="800">
                <a:solidFill>
                  <a:schemeClr val="dk1"/>
                </a:solidFill>
                <a:latin typeface="Courier New"/>
                <a:ea typeface="Courier New"/>
                <a:cs typeface="Courier New"/>
                <a:sym typeface="Courier New"/>
              </a:rPr>
              <a:t>}</a:t>
            </a:r>
            <a:endParaRPr b="1" sz="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a:latin typeface="Calibri"/>
              <a:ea typeface="Calibri"/>
              <a:cs typeface="Calibri"/>
              <a:sym typeface="Calibri"/>
            </a:endParaRPr>
          </a:p>
        </p:txBody>
      </p:sp>
      <p:cxnSp>
        <p:nvCxnSpPr>
          <p:cNvPr id="343" name="Google Shape;343;p43"/>
          <p:cNvCxnSpPr/>
          <p:nvPr/>
        </p:nvCxnSpPr>
        <p:spPr>
          <a:xfrm>
            <a:off x="3851225" y="3548000"/>
            <a:ext cx="575700" cy="0"/>
          </a:xfrm>
          <a:prstGeom prst="straightConnector1">
            <a:avLst/>
          </a:prstGeom>
          <a:noFill/>
          <a:ln cap="flat" cmpd="sng" w="38100">
            <a:solidFill>
              <a:schemeClr val="dk2"/>
            </a:solidFill>
            <a:prstDash val="solid"/>
            <a:round/>
            <a:headEnd len="med" w="med" type="none"/>
            <a:tailEnd len="med" w="med" type="triangle"/>
          </a:ln>
        </p:spPr>
      </p:cxnSp>
      <p:pic>
        <p:nvPicPr>
          <p:cNvPr id="344" name="Google Shape;344;p43"/>
          <p:cNvPicPr preferRelativeResize="0"/>
          <p:nvPr/>
        </p:nvPicPr>
        <p:blipFill>
          <a:blip r:embed="rId4">
            <a:alphaModFix/>
          </a:blip>
          <a:stretch>
            <a:fillRect/>
          </a:stretch>
        </p:blipFill>
        <p:spPr>
          <a:xfrm>
            <a:off x="1508313" y="1249749"/>
            <a:ext cx="2253475" cy="1122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44"/>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351" name="Google Shape;351;p44"/>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Creational patterns</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352" name="Google Shape;352;p44"/>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Abstract Factory</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id="353" name="Google Shape;353;p44"/>
          <p:cNvPicPr preferRelativeResize="0"/>
          <p:nvPr/>
        </p:nvPicPr>
        <p:blipFill>
          <a:blip r:embed="rId4">
            <a:alphaModFix/>
          </a:blip>
          <a:stretch>
            <a:fillRect/>
          </a:stretch>
        </p:blipFill>
        <p:spPr>
          <a:xfrm>
            <a:off x="814396" y="1878800"/>
            <a:ext cx="2473050" cy="1887175"/>
          </a:xfrm>
          <a:prstGeom prst="rect">
            <a:avLst/>
          </a:prstGeom>
          <a:noFill/>
          <a:ln>
            <a:noFill/>
          </a:ln>
        </p:spPr>
      </p:pic>
      <p:pic>
        <p:nvPicPr>
          <p:cNvPr id="354" name="Google Shape;354;p44"/>
          <p:cNvPicPr preferRelativeResize="0"/>
          <p:nvPr/>
        </p:nvPicPr>
        <p:blipFill>
          <a:blip r:embed="rId5">
            <a:alphaModFix/>
          </a:blip>
          <a:stretch>
            <a:fillRect/>
          </a:stretch>
        </p:blipFill>
        <p:spPr>
          <a:xfrm>
            <a:off x="5136620" y="895224"/>
            <a:ext cx="2347880" cy="1589237"/>
          </a:xfrm>
          <a:prstGeom prst="rect">
            <a:avLst/>
          </a:prstGeom>
          <a:noFill/>
          <a:ln>
            <a:noFill/>
          </a:ln>
        </p:spPr>
      </p:pic>
      <p:pic>
        <p:nvPicPr>
          <p:cNvPr id="355" name="Google Shape;355;p44"/>
          <p:cNvPicPr preferRelativeResize="0"/>
          <p:nvPr/>
        </p:nvPicPr>
        <p:blipFill>
          <a:blip r:embed="rId6">
            <a:alphaModFix/>
          </a:blip>
          <a:stretch>
            <a:fillRect/>
          </a:stretch>
        </p:blipFill>
        <p:spPr>
          <a:xfrm>
            <a:off x="4406475" y="2699025"/>
            <a:ext cx="3849975" cy="2088950"/>
          </a:xfrm>
          <a:prstGeom prst="rect">
            <a:avLst/>
          </a:prstGeom>
          <a:noFill/>
          <a:ln>
            <a:noFill/>
          </a:ln>
        </p:spPr>
      </p:pic>
      <p:cxnSp>
        <p:nvCxnSpPr>
          <p:cNvPr id="356" name="Google Shape;356;p44"/>
          <p:cNvCxnSpPr/>
          <p:nvPr/>
        </p:nvCxnSpPr>
        <p:spPr>
          <a:xfrm flipH="1" rot="10800000">
            <a:off x="3506450" y="2207450"/>
            <a:ext cx="1092900" cy="663000"/>
          </a:xfrm>
          <a:prstGeom prst="straightConnector1">
            <a:avLst/>
          </a:prstGeom>
          <a:noFill/>
          <a:ln cap="flat" cmpd="sng" w="9525">
            <a:solidFill>
              <a:schemeClr val="dk2"/>
            </a:solidFill>
            <a:prstDash val="solid"/>
            <a:round/>
            <a:headEnd len="med" w="med" type="none"/>
            <a:tailEnd len="med" w="med" type="triangle"/>
          </a:ln>
        </p:spPr>
      </p:cxnSp>
      <p:cxnSp>
        <p:nvCxnSpPr>
          <p:cNvPr id="357" name="Google Shape;357;p44"/>
          <p:cNvCxnSpPr/>
          <p:nvPr/>
        </p:nvCxnSpPr>
        <p:spPr>
          <a:xfrm>
            <a:off x="3506450" y="2892300"/>
            <a:ext cx="1056300" cy="663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45"/>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364" name="Google Shape;364;p45"/>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Creational patterns</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365" name="Google Shape;365;p45"/>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Builder</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id="366" name="Google Shape;366;p45"/>
          <p:cNvPicPr preferRelativeResize="0"/>
          <p:nvPr/>
        </p:nvPicPr>
        <p:blipFill>
          <a:blip r:embed="rId4">
            <a:alphaModFix/>
          </a:blip>
          <a:stretch>
            <a:fillRect/>
          </a:stretch>
        </p:blipFill>
        <p:spPr>
          <a:xfrm>
            <a:off x="1795450" y="876300"/>
            <a:ext cx="3075224" cy="1795150"/>
          </a:xfrm>
          <a:prstGeom prst="rect">
            <a:avLst/>
          </a:prstGeom>
          <a:noFill/>
          <a:ln>
            <a:noFill/>
          </a:ln>
        </p:spPr>
      </p:pic>
      <p:pic>
        <p:nvPicPr>
          <p:cNvPr id="367" name="Google Shape;367;p45"/>
          <p:cNvPicPr preferRelativeResize="0"/>
          <p:nvPr/>
        </p:nvPicPr>
        <p:blipFill>
          <a:blip r:embed="rId5">
            <a:alphaModFix/>
          </a:blip>
          <a:stretch>
            <a:fillRect/>
          </a:stretch>
        </p:blipFill>
        <p:spPr>
          <a:xfrm>
            <a:off x="1872600" y="2746050"/>
            <a:ext cx="2916200" cy="1978350"/>
          </a:xfrm>
          <a:prstGeom prst="rect">
            <a:avLst/>
          </a:prstGeom>
          <a:noFill/>
          <a:ln>
            <a:noFill/>
          </a:ln>
        </p:spPr>
      </p:pic>
      <p:pic>
        <p:nvPicPr>
          <p:cNvPr id="368" name="Google Shape;368;p45"/>
          <p:cNvPicPr preferRelativeResize="0"/>
          <p:nvPr/>
        </p:nvPicPr>
        <p:blipFill>
          <a:blip r:embed="rId6">
            <a:alphaModFix/>
          </a:blip>
          <a:stretch>
            <a:fillRect/>
          </a:stretch>
        </p:blipFill>
        <p:spPr>
          <a:xfrm>
            <a:off x="5654050" y="880800"/>
            <a:ext cx="2782875" cy="3208100"/>
          </a:xfrm>
          <a:prstGeom prst="rect">
            <a:avLst/>
          </a:prstGeom>
          <a:noFill/>
          <a:ln>
            <a:noFill/>
          </a:ln>
        </p:spPr>
      </p:pic>
      <p:cxnSp>
        <p:nvCxnSpPr>
          <p:cNvPr id="369" name="Google Shape;369;p45"/>
          <p:cNvCxnSpPr/>
          <p:nvPr/>
        </p:nvCxnSpPr>
        <p:spPr>
          <a:xfrm>
            <a:off x="3147050" y="2590800"/>
            <a:ext cx="7500" cy="213300"/>
          </a:xfrm>
          <a:prstGeom prst="straightConnector1">
            <a:avLst/>
          </a:prstGeom>
          <a:noFill/>
          <a:ln cap="flat" cmpd="sng" w="9525">
            <a:solidFill>
              <a:schemeClr val="dk2"/>
            </a:solidFill>
            <a:prstDash val="solid"/>
            <a:round/>
            <a:headEnd len="med" w="med" type="none"/>
            <a:tailEnd len="med" w="med" type="triangle"/>
          </a:ln>
        </p:spPr>
      </p:cxnSp>
      <p:cxnSp>
        <p:nvCxnSpPr>
          <p:cNvPr id="370" name="Google Shape;370;p45"/>
          <p:cNvCxnSpPr/>
          <p:nvPr/>
        </p:nvCxnSpPr>
        <p:spPr>
          <a:xfrm>
            <a:off x="3299450" y="2590800"/>
            <a:ext cx="7500" cy="213300"/>
          </a:xfrm>
          <a:prstGeom prst="straightConnector1">
            <a:avLst/>
          </a:prstGeom>
          <a:noFill/>
          <a:ln cap="flat" cmpd="sng" w="9525">
            <a:solidFill>
              <a:schemeClr val="dk2"/>
            </a:solidFill>
            <a:prstDash val="solid"/>
            <a:round/>
            <a:headEnd len="med" w="med" type="none"/>
            <a:tailEnd len="med" w="med" type="triangle"/>
          </a:ln>
        </p:spPr>
      </p:cxnSp>
      <p:sp>
        <p:nvSpPr>
          <p:cNvPr id="371" name="Google Shape;371;p45"/>
          <p:cNvSpPr txBox="1"/>
          <p:nvPr/>
        </p:nvSpPr>
        <p:spPr>
          <a:xfrm>
            <a:off x="5775950" y="4236725"/>
            <a:ext cx="43890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Calibri"/>
                <a:ea typeface="Calibri"/>
                <a:cs typeface="Calibri"/>
                <a:sym typeface="Calibri"/>
              </a:rPr>
              <a:t>How to build object step by step?</a:t>
            </a:r>
            <a:br>
              <a:rPr lang="en">
                <a:solidFill>
                  <a:srgbClr val="FF0000"/>
                </a:solidFill>
                <a:latin typeface="Calibri"/>
                <a:ea typeface="Calibri"/>
                <a:cs typeface="Calibri"/>
                <a:sym typeface="Calibri"/>
              </a:rPr>
            </a:br>
            <a:r>
              <a:rPr b="1" lang="en" sz="2000">
                <a:solidFill>
                  <a:srgbClr val="FF0000"/>
                </a:solidFill>
                <a:latin typeface="Calibri"/>
                <a:ea typeface="Calibri"/>
                <a:cs typeface="Calibri"/>
                <a:sym typeface="Calibri"/>
              </a:rPr>
              <a:t>Step builder</a:t>
            </a:r>
            <a:endParaRPr b="1" sz="2000">
              <a:solidFill>
                <a:srgbClr val="FF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46"/>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378" name="Google Shape;378;p46"/>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Creational patterns</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379" name="Google Shape;379;p46"/>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Prototype</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id="380" name="Google Shape;380;p46"/>
          <p:cNvPicPr preferRelativeResize="0"/>
          <p:nvPr/>
        </p:nvPicPr>
        <p:blipFill>
          <a:blip r:embed="rId4">
            <a:alphaModFix/>
          </a:blip>
          <a:stretch>
            <a:fillRect/>
          </a:stretch>
        </p:blipFill>
        <p:spPr>
          <a:xfrm>
            <a:off x="765800" y="1354450"/>
            <a:ext cx="3501400" cy="1703700"/>
          </a:xfrm>
          <a:prstGeom prst="rect">
            <a:avLst/>
          </a:prstGeom>
          <a:noFill/>
          <a:ln>
            <a:noFill/>
          </a:ln>
        </p:spPr>
      </p:pic>
      <p:pic>
        <p:nvPicPr>
          <p:cNvPr id="381" name="Google Shape;381;p46"/>
          <p:cNvPicPr preferRelativeResize="0"/>
          <p:nvPr/>
        </p:nvPicPr>
        <p:blipFill>
          <a:blip r:embed="rId5">
            <a:alphaModFix/>
          </a:blip>
          <a:stretch>
            <a:fillRect/>
          </a:stretch>
        </p:blipFill>
        <p:spPr>
          <a:xfrm>
            <a:off x="819175" y="3206750"/>
            <a:ext cx="3326100" cy="1663050"/>
          </a:xfrm>
          <a:prstGeom prst="rect">
            <a:avLst/>
          </a:prstGeom>
          <a:noFill/>
          <a:ln>
            <a:noFill/>
          </a:ln>
        </p:spPr>
      </p:pic>
      <p:pic>
        <p:nvPicPr>
          <p:cNvPr id="382" name="Google Shape;382;p46"/>
          <p:cNvPicPr preferRelativeResize="0"/>
          <p:nvPr/>
        </p:nvPicPr>
        <p:blipFill>
          <a:blip r:embed="rId6">
            <a:alphaModFix/>
          </a:blip>
          <a:stretch>
            <a:fillRect/>
          </a:stretch>
        </p:blipFill>
        <p:spPr>
          <a:xfrm>
            <a:off x="5056625" y="647700"/>
            <a:ext cx="2544324" cy="42405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47"/>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389" name="Google Shape;389;p47"/>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Creational patterns</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390" name="Google Shape;390;p47"/>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Singleton</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descr="Singleton&amp;nbsp;pattern" id="391" name="Google Shape;391;p47"/>
          <p:cNvPicPr preferRelativeResize="0"/>
          <p:nvPr/>
        </p:nvPicPr>
        <p:blipFill>
          <a:blip r:embed="rId4">
            <a:alphaModFix/>
          </a:blip>
          <a:stretch>
            <a:fillRect/>
          </a:stretch>
        </p:blipFill>
        <p:spPr>
          <a:xfrm>
            <a:off x="708650" y="1845950"/>
            <a:ext cx="3313174" cy="2070725"/>
          </a:xfrm>
          <a:prstGeom prst="rect">
            <a:avLst/>
          </a:prstGeom>
          <a:noFill/>
          <a:ln>
            <a:noFill/>
          </a:ln>
        </p:spPr>
      </p:pic>
      <p:pic>
        <p:nvPicPr>
          <p:cNvPr id="392" name="Google Shape;392;p47"/>
          <p:cNvPicPr preferRelativeResize="0"/>
          <p:nvPr/>
        </p:nvPicPr>
        <p:blipFill>
          <a:blip r:embed="rId5">
            <a:alphaModFix/>
          </a:blip>
          <a:stretch>
            <a:fillRect/>
          </a:stretch>
        </p:blipFill>
        <p:spPr>
          <a:xfrm>
            <a:off x="4491675" y="886970"/>
            <a:ext cx="4021451" cy="2382850"/>
          </a:xfrm>
          <a:prstGeom prst="rect">
            <a:avLst/>
          </a:prstGeom>
          <a:noFill/>
          <a:ln>
            <a:noFill/>
          </a:ln>
        </p:spPr>
      </p:pic>
      <p:sp>
        <p:nvSpPr>
          <p:cNvPr id="393" name="Google Shape;393;p47"/>
          <p:cNvSpPr txBox="1"/>
          <p:nvPr/>
        </p:nvSpPr>
        <p:spPr>
          <a:xfrm>
            <a:off x="4632950" y="4183375"/>
            <a:ext cx="4389000" cy="5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0000"/>
                </a:solidFill>
                <a:latin typeface="Raleway"/>
                <a:ea typeface="Raleway"/>
                <a:cs typeface="Raleway"/>
                <a:sym typeface="Raleway"/>
              </a:rPr>
              <a:t>What’s multiton pattern?</a:t>
            </a:r>
            <a:endParaRPr b="1" sz="1600">
              <a:solidFill>
                <a:srgbClr val="FF0000"/>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48"/>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400" name="Google Shape;400;p48"/>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Structural Design Patterns</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401" name="Google Shape;401;p48"/>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Adapter</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id="402" name="Google Shape;402;p48"/>
          <p:cNvPicPr preferRelativeResize="0"/>
          <p:nvPr/>
        </p:nvPicPr>
        <p:blipFill>
          <a:blip r:embed="rId4">
            <a:alphaModFix/>
          </a:blip>
          <a:stretch>
            <a:fillRect/>
          </a:stretch>
        </p:blipFill>
        <p:spPr>
          <a:xfrm>
            <a:off x="630924" y="2713750"/>
            <a:ext cx="3102800" cy="1766475"/>
          </a:xfrm>
          <a:prstGeom prst="rect">
            <a:avLst/>
          </a:prstGeom>
          <a:noFill/>
          <a:ln>
            <a:noFill/>
          </a:ln>
        </p:spPr>
      </p:pic>
      <p:pic>
        <p:nvPicPr>
          <p:cNvPr descr="Amazon.com: European Travel Plug Adapter by Ceptics Europe Power Adaptor  Charger Dual Input - Ultra Compact - Light Weight - USA to any Type C  Countries such as Italy, Iceland, Austria and" id="403" name="Google Shape;403;p48"/>
          <p:cNvPicPr preferRelativeResize="0"/>
          <p:nvPr/>
        </p:nvPicPr>
        <p:blipFill>
          <a:blip r:embed="rId5">
            <a:alphaModFix/>
          </a:blip>
          <a:stretch>
            <a:fillRect/>
          </a:stretch>
        </p:blipFill>
        <p:spPr>
          <a:xfrm>
            <a:off x="2152650" y="1115575"/>
            <a:ext cx="2434603" cy="1308500"/>
          </a:xfrm>
          <a:prstGeom prst="rect">
            <a:avLst/>
          </a:prstGeom>
          <a:noFill/>
          <a:ln>
            <a:noFill/>
          </a:ln>
        </p:spPr>
      </p:pic>
      <p:pic>
        <p:nvPicPr>
          <p:cNvPr descr="Structure of the Adapter design pattern (the object adapter)" id="404" name="Google Shape;404;p48"/>
          <p:cNvPicPr preferRelativeResize="0"/>
          <p:nvPr/>
        </p:nvPicPr>
        <p:blipFill>
          <a:blip r:embed="rId6">
            <a:alphaModFix/>
          </a:blip>
          <a:stretch>
            <a:fillRect/>
          </a:stretch>
        </p:blipFill>
        <p:spPr>
          <a:xfrm>
            <a:off x="4587250" y="2263500"/>
            <a:ext cx="4017825" cy="2216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49"/>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411" name="Google Shape;411;p49"/>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Structural Design Patterns</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412" name="Google Shape;412;p49"/>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Bridge</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id="413" name="Google Shape;413;p49"/>
          <p:cNvPicPr preferRelativeResize="0"/>
          <p:nvPr/>
        </p:nvPicPr>
        <p:blipFill>
          <a:blip r:embed="rId4">
            <a:alphaModFix/>
          </a:blip>
          <a:stretch>
            <a:fillRect/>
          </a:stretch>
        </p:blipFill>
        <p:spPr>
          <a:xfrm>
            <a:off x="581475" y="1367975"/>
            <a:ext cx="2371275" cy="1687725"/>
          </a:xfrm>
          <a:prstGeom prst="rect">
            <a:avLst/>
          </a:prstGeom>
          <a:noFill/>
          <a:ln>
            <a:noFill/>
          </a:ln>
        </p:spPr>
      </p:pic>
      <p:pic>
        <p:nvPicPr>
          <p:cNvPr id="414" name="Google Shape;414;p49"/>
          <p:cNvPicPr preferRelativeResize="0"/>
          <p:nvPr/>
        </p:nvPicPr>
        <p:blipFill>
          <a:blip r:embed="rId5">
            <a:alphaModFix/>
          </a:blip>
          <a:stretch>
            <a:fillRect/>
          </a:stretch>
        </p:blipFill>
        <p:spPr>
          <a:xfrm>
            <a:off x="351363" y="3336750"/>
            <a:ext cx="2949275" cy="1501946"/>
          </a:xfrm>
          <a:prstGeom prst="rect">
            <a:avLst/>
          </a:prstGeom>
          <a:noFill/>
          <a:ln>
            <a:noFill/>
          </a:ln>
        </p:spPr>
      </p:pic>
      <p:pic>
        <p:nvPicPr>
          <p:cNvPr descr="Structure of the Bridge pattern example" id="415" name="Google Shape;415;p49"/>
          <p:cNvPicPr preferRelativeResize="0"/>
          <p:nvPr/>
        </p:nvPicPr>
        <p:blipFill>
          <a:blip r:embed="rId6">
            <a:alphaModFix/>
          </a:blip>
          <a:stretch>
            <a:fillRect/>
          </a:stretch>
        </p:blipFill>
        <p:spPr>
          <a:xfrm>
            <a:off x="4043800" y="1063825"/>
            <a:ext cx="4701875" cy="3526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3"/>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149" name="Google Shape;149;p23"/>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Arial"/>
              <a:buNone/>
            </a:pPr>
            <a:r>
              <a:rPr b="1" lang="en" sz="1500">
                <a:solidFill>
                  <a:schemeClr val="lt1"/>
                </a:solidFill>
                <a:latin typeface="Raleway"/>
                <a:ea typeface="Raleway"/>
                <a:cs typeface="Raleway"/>
                <a:sym typeface="Raleway"/>
              </a:rPr>
              <a:t>Software Architecture &amp; Design Patterns</a:t>
            </a:r>
            <a:endParaRPr b="1" i="0" sz="1500" u="none" cap="none" strike="noStrike">
              <a:solidFill>
                <a:srgbClr val="FFFF00"/>
              </a:solidFill>
              <a:latin typeface="Raleway"/>
              <a:ea typeface="Raleway"/>
              <a:cs typeface="Raleway"/>
              <a:sym typeface="Raleway"/>
            </a:endParaRPr>
          </a:p>
        </p:txBody>
      </p:sp>
      <p:sp>
        <p:nvSpPr>
          <p:cNvPr id="150" name="Google Shape;150;p23"/>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Architecture</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sp>
        <p:nvSpPr>
          <p:cNvPr id="151" name="Google Shape;151;p23"/>
          <p:cNvSpPr txBox="1"/>
          <p:nvPr/>
        </p:nvSpPr>
        <p:spPr>
          <a:xfrm>
            <a:off x="925850" y="1338350"/>
            <a:ext cx="7335900" cy="4896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Font typeface="Raleway"/>
              <a:buChar char="-"/>
            </a:pPr>
            <a:r>
              <a:rPr lang="en" sz="1200">
                <a:latin typeface="Raleway"/>
                <a:ea typeface="Raleway"/>
                <a:cs typeface="Raleway"/>
                <a:sym typeface="Raleway"/>
              </a:rPr>
              <a:t>Architecture is the overall structure of software</a:t>
            </a:r>
            <a:endParaRPr sz="1200">
              <a:latin typeface="Raleway"/>
              <a:ea typeface="Raleway"/>
              <a:cs typeface="Raleway"/>
              <a:sym typeface="Raleway"/>
            </a:endParaRPr>
          </a:p>
          <a:p>
            <a:pPr indent="-304800" lvl="0" marL="457200" rtl="0" algn="l">
              <a:lnSpc>
                <a:spcPct val="150000"/>
              </a:lnSpc>
              <a:spcBef>
                <a:spcPts val="0"/>
              </a:spcBef>
              <a:spcAft>
                <a:spcPts val="0"/>
              </a:spcAft>
              <a:buSzPts val="1200"/>
              <a:buFont typeface="Raleway"/>
              <a:buChar char="-"/>
            </a:pPr>
            <a:r>
              <a:rPr lang="en" sz="1200">
                <a:latin typeface="Raleway"/>
                <a:ea typeface="Raleway"/>
                <a:cs typeface="Raleway"/>
                <a:sym typeface="Raleway"/>
              </a:rPr>
              <a:t>Architecture is the structure of the software system in its entirety.</a:t>
            </a:r>
            <a:endParaRPr sz="1200">
              <a:latin typeface="Raleway"/>
              <a:ea typeface="Raleway"/>
              <a:cs typeface="Raleway"/>
              <a:sym typeface="Raleway"/>
            </a:endParaRPr>
          </a:p>
          <a:p>
            <a:pPr indent="-304800" lvl="0" marL="457200" rtl="0" algn="l">
              <a:lnSpc>
                <a:spcPct val="150000"/>
              </a:lnSpc>
              <a:spcBef>
                <a:spcPts val="0"/>
              </a:spcBef>
              <a:spcAft>
                <a:spcPts val="0"/>
              </a:spcAft>
              <a:buSzPts val="1200"/>
              <a:buFont typeface="Raleway"/>
              <a:buChar char="-"/>
            </a:pPr>
            <a:r>
              <a:rPr lang="en" sz="1200">
                <a:latin typeface="Raleway"/>
                <a:ea typeface="Raleway"/>
                <a:cs typeface="Raleway"/>
                <a:sym typeface="Raleway"/>
              </a:rPr>
              <a:t>Developer chooses different design pattern according to the architecture specification and requirement.</a:t>
            </a:r>
            <a:endParaRPr sz="1200">
              <a:latin typeface="Raleway"/>
              <a:ea typeface="Raleway"/>
              <a:cs typeface="Raleway"/>
              <a:sym typeface="Raleway"/>
            </a:endParaRPr>
          </a:p>
          <a:p>
            <a:pPr indent="-304800" lvl="0" marL="457200" rtl="0" algn="l">
              <a:lnSpc>
                <a:spcPct val="150000"/>
              </a:lnSpc>
              <a:spcBef>
                <a:spcPts val="0"/>
              </a:spcBef>
              <a:spcAft>
                <a:spcPts val="0"/>
              </a:spcAft>
              <a:buSzPts val="1200"/>
              <a:buFont typeface="Raleway"/>
              <a:buChar char="-"/>
            </a:pPr>
            <a:r>
              <a:rPr lang="en" sz="1200">
                <a:latin typeface="Raleway"/>
                <a:ea typeface="Raleway"/>
                <a:cs typeface="Raleway"/>
                <a:sym typeface="Raleway"/>
              </a:rPr>
              <a:t>It’s define the granularity of the component.</a:t>
            </a:r>
            <a:endParaRPr sz="1200">
              <a:latin typeface="Raleway"/>
              <a:ea typeface="Raleway"/>
              <a:cs typeface="Raleway"/>
              <a:sym typeface="Raleway"/>
            </a:endParaRPr>
          </a:p>
        </p:txBody>
      </p:sp>
      <p:pic>
        <p:nvPicPr>
          <p:cNvPr descr="Perfect work home designing on autocad 2d and 3d by Kashifullah555" id="152" name="Google Shape;152;p23"/>
          <p:cNvPicPr preferRelativeResize="0"/>
          <p:nvPr/>
        </p:nvPicPr>
        <p:blipFill>
          <a:blip r:embed="rId4">
            <a:alphaModFix/>
          </a:blip>
          <a:stretch>
            <a:fillRect/>
          </a:stretch>
        </p:blipFill>
        <p:spPr>
          <a:xfrm>
            <a:off x="5107075" y="2557125"/>
            <a:ext cx="3307875" cy="2349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50"/>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422" name="Google Shape;422;p50"/>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Structural Design Patterns</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423" name="Google Shape;423;p50"/>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Composite</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id="424" name="Google Shape;424;p50"/>
          <p:cNvPicPr preferRelativeResize="0"/>
          <p:nvPr/>
        </p:nvPicPr>
        <p:blipFill>
          <a:blip r:embed="rId4">
            <a:alphaModFix/>
          </a:blip>
          <a:stretch>
            <a:fillRect/>
          </a:stretch>
        </p:blipFill>
        <p:spPr>
          <a:xfrm>
            <a:off x="542522" y="1516200"/>
            <a:ext cx="2862625" cy="2754475"/>
          </a:xfrm>
          <a:prstGeom prst="rect">
            <a:avLst/>
          </a:prstGeom>
          <a:noFill/>
          <a:ln>
            <a:noFill/>
          </a:ln>
        </p:spPr>
      </p:pic>
      <p:pic>
        <p:nvPicPr>
          <p:cNvPr descr="Structure of the Composite design pattern" id="425" name="Google Shape;425;p50"/>
          <p:cNvPicPr preferRelativeResize="0"/>
          <p:nvPr/>
        </p:nvPicPr>
        <p:blipFill>
          <a:blip r:embed="rId5">
            <a:alphaModFix/>
          </a:blip>
          <a:stretch>
            <a:fillRect/>
          </a:stretch>
        </p:blipFill>
        <p:spPr>
          <a:xfrm>
            <a:off x="4762500" y="1050575"/>
            <a:ext cx="2779125" cy="3396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51"/>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432" name="Google Shape;432;p51"/>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Structural Design Patterns</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433" name="Google Shape;433;p51"/>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Decorator</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descr="Example of the Decorator pattern" id="434" name="Google Shape;434;p51"/>
          <p:cNvPicPr preferRelativeResize="0"/>
          <p:nvPr/>
        </p:nvPicPr>
        <p:blipFill>
          <a:blip r:embed="rId4">
            <a:alphaModFix/>
          </a:blip>
          <a:stretch>
            <a:fillRect/>
          </a:stretch>
        </p:blipFill>
        <p:spPr>
          <a:xfrm>
            <a:off x="630925" y="1622250"/>
            <a:ext cx="3836150" cy="1918075"/>
          </a:xfrm>
          <a:prstGeom prst="rect">
            <a:avLst/>
          </a:prstGeom>
          <a:noFill/>
          <a:ln>
            <a:noFill/>
          </a:ln>
        </p:spPr>
      </p:pic>
      <p:pic>
        <p:nvPicPr>
          <p:cNvPr descr="Structure of the Decorator design pattern" id="435" name="Google Shape;435;p51"/>
          <p:cNvPicPr preferRelativeResize="0"/>
          <p:nvPr/>
        </p:nvPicPr>
        <p:blipFill>
          <a:blip r:embed="rId5">
            <a:alphaModFix/>
          </a:blip>
          <a:stretch>
            <a:fillRect/>
          </a:stretch>
        </p:blipFill>
        <p:spPr>
          <a:xfrm>
            <a:off x="5211725" y="1069500"/>
            <a:ext cx="3225076" cy="3493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52"/>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442" name="Google Shape;442;p52"/>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Structural Design Patterns</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443" name="Google Shape;443;p52"/>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Facade</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id="444" name="Google Shape;444;p52"/>
          <p:cNvPicPr preferRelativeResize="0"/>
          <p:nvPr/>
        </p:nvPicPr>
        <p:blipFill>
          <a:blip r:embed="rId4">
            <a:alphaModFix/>
          </a:blip>
          <a:stretch>
            <a:fillRect/>
          </a:stretch>
        </p:blipFill>
        <p:spPr>
          <a:xfrm>
            <a:off x="701450" y="2180826"/>
            <a:ext cx="3291475" cy="1139600"/>
          </a:xfrm>
          <a:prstGeom prst="rect">
            <a:avLst/>
          </a:prstGeom>
          <a:noFill/>
          <a:ln>
            <a:noFill/>
          </a:ln>
        </p:spPr>
      </p:pic>
      <p:pic>
        <p:nvPicPr>
          <p:cNvPr descr="Structure of the Facade design pattern" id="445" name="Google Shape;445;p52"/>
          <p:cNvPicPr preferRelativeResize="0"/>
          <p:nvPr/>
        </p:nvPicPr>
        <p:blipFill>
          <a:blip r:embed="rId5">
            <a:alphaModFix/>
          </a:blip>
          <a:stretch>
            <a:fillRect/>
          </a:stretch>
        </p:blipFill>
        <p:spPr>
          <a:xfrm>
            <a:off x="4142950" y="1430975"/>
            <a:ext cx="4462100" cy="3027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53"/>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452" name="Google Shape;452;p53"/>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Structural Design Patterns</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453" name="Google Shape;453;p53"/>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Flyweight</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descr="Structure of the Flyweight design pattern" id="454" name="Google Shape;454;p53"/>
          <p:cNvPicPr preferRelativeResize="0"/>
          <p:nvPr/>
        </p:nvPicPr>
        <p:blipFill>
          <a:blip r:embed="rId4">
            <a:alphaModFix/>
          </a:blip>
          <a:stretch>
            <a:fillRect/>
          </a:stretch>
        </p:blipFill>
        <p:spPr>
          <a:xfrm>
            <a:off x="4221525" y="1498175"/>
            <a:ext cx="4520200" cy="2754499"/>
          </a:xfrm>
          <a:prstGeom prst="rect">
            <a:avLst/>
          </a:prstGeom>
          <a:noFill/>
          <a:ln>
            <a:noFill/>
          </a:ln>
        </p:spPr>
      </p:pic>
      <p:pic>
        <p:nvPicPr>
          <p:cNvPr descr="Flyweight design&amp;nbsp;pattern" id="455" name="Google Shape;455;p53"/>
          <p:cNvPicPr preferRelativeResize="0"/>
          <p:nvPr/>
        </p:nvPicPr>
        <p:blipFill>
          <a:blip r:embed="rId5">
            <a:alphaModFix/>
          </a:blip>
          <a:stretch>
            <a:fillRect/>
          </a:stretch>
        </p:blipFill>
        <p:spPr>
          <a:xfrm>
            <a:off x="496100" y="1733400"/>
            <a:ext cx="3425501" cy="2140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54"/>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462" name="Google Shape;462;p54"/>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Structural Design Patterns</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463" name="Google Shape;463;p54"/>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Proxy</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descr="Problem solved by Proxy pattern" id="464" name="Google Shape;464;p54"/>
          <p:cNvPicPr preferRelativeResize="0"/>
          <p:nvPr/>
        </p:nvPicPr>
        <p:blipFill>
          <a:blip r:embed="rId4">
            <a:alphaModFix/>
          </a:blip>
          <a:stretch>
            <a:fillRect/>
          </a:stretch>
        </p:blipFill>
        <p:spPr>
          <a:xfrm>
            <a:off x="630925" y="1450925"/>
            <a:ext cx="3802125" cy="1192825"/>
          </a:xfrm>
          <a:prstGeom prst="rect">
            <a:avLst/>
          </a:prstGeom>
          <a:noFill/>
          <a:ln>
            <a:noFill/>
          </a:ln>
        </p:spPr>
      </p:pic>
      <p:pic>
        <p:nvPicPr>
          <p:cNvPr descr="Solution with the Proxy pattern" id="465" name="Google Shape;465;p54"/>
          <p:cNvPicPr preferRelativeResize="0"/>
          <p:nvPr/>
        </p:nvPicPr>
        <p:blipFill>
          <a:blip r:embed="rId5">
            <a:alphaModFix/>
          </a:blip>
          <a:stretch>
            <a:fillRect/>
          </a:stretch>
        </p:blipFill>
        <p:spPr>
          <a:xfrm>
            <a:off x="661700" y="3226700"/>
            <a:ext cx="3671375" cy="1151800"/>
          </a:xfrm>
          <a:prstGeom prst="rect">
            <a:avLst/>
          </a:prstGeom>
          <a:noFill/>
          <a:ln>
            <a:noFill/>
          </a:ln>
        </p:spPr>
      </p:pic>
      <p:cxnSp>
        <p:nvCxnSpPr>
          <p:cNvPr id="466" name="Google Shape;466;p54"/>
          <p:cNvCxnSpPr/>
          <p:nvPr/>
        </p:nvCxnSpPr>
        <p:spPr>
          <a:xfrm>
            <a:off x="1994425" y="2776925"/>
            <a:ext cx="9600" cy="257700"/>
          </a:xfrm>
          <a:prstGeom prst="straightConnector1">
            <a:avLst/>
          </a:prstGeom>
          <a:noFill/>
          <a:ln cap="flat" cmpd="sng" w="9525">
            <a:solidFill>
              <a:schemeClr val="dk2"/>
            </a:solidFill>
            <a:prstDash val="solid"/>
            <a:round/>
            <a:headEnd len="med" w="med" type="none"/>
            <a:tailEnd len="med" w="med" type="triangle"/>
          </a:ln>
        </p:spPr>
      </p:cxnSp>
      <p:cxnSp>
        <p:nvCxnSpPr>
          <p:cNvPr id="467" name="Google Shape;467;p54"/>
          <p:cNvCxnSpPr/>
          <p:nvPr/>
        </p:nvCxnSpPr>
        <p:spPr>
          <a:xfrm>
            <a:off x="2146825" y="2776925"/>
            <a:ext cx="9600" cy="257700"/>
          </a:xfrm>
          <a:prstGeom prst="straightConnector1">
            <a:avLst/>
          </a:prstGeom>
          <a:noFill/>
          <a:ln cap="flat" cmpd="sng" w="9525">
            <a:solidFill>
              <a:schemeClr val="dk2"/>
            </a:solidFill>
            <a:prstDash val="solid"/>
            <a:round/>
            <a:headEnd len="med" w="med" type="none"/>
            <a:tailEnd len="med" w="med" type="triangle"/>
          </a:ln>
        </p:spPr>
      </p:cxnSp>
      <p:cxnSp>
        <p:nvCxnSpPr>
          <p:cNvPr id="468" name="Google Shape;468;p54"/>
          <p:cNvCxnSpPr/>
          <p:nvPr/>
        </p:nvCxnSpPr>
        <p:spPr>
          <a:xfrm>
            <a:off x="2299225" y="2776925"/>
            <a:ext cx="9600" cy="257700"/>
          </a:xfrm>
          <a:prstGeom prst="straightConnector1">
            <a:avLst/>
          </a:prstGeom>
          <a:noFill/>
          <a:ln cap="flat" cmpd="sng" w="9525">
            <a:solidFill>
              <a:schemeClr val="dk2"/>
            </a:solidFill>
            <a:prstDash val="solid"/>
            <a:round/>
            <a:headEnd len="med" w="med" type="none"/>
            <a:tailEnd len="med" w="med" type="triangle"/>
          </a:ln>
        </p:spPr>
      </p:cxnSp>
      <p:pic>
        <p:nvPicPr>
          <p:cNvPr descr="Structure of the Proxy design pattern" id="469" name="Google Shape;469;p54"/>
          <p:cNvPicPr preferRelativeResize="0"/>
          <p:nvPr/>
        </p:nvPicPr>
        <p:blipFill>
          <a:blip r:embed="rId6">
            <a:alphaModFix/>
          </a:blip>
          <a:stretch>
            <a:fillRect/>
          </a:stretch>
        </p:blipFill>
        <p:spPr>
          <a:xfrm>
            <a:off x="4988875" y="1115575"/>
            <a:ext cx="3524250" cy="35242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55"/>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476" name="Google Shape;476;p55"/>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Arial"/>
              <a:buNone/>
            </a:pPr>
            <a:r>
              <a:rPr b="1" lang="en" sz="1500">
                <a:solidFill>
                  <a:schemeClr val="lt1"/>
                </a:solidFill>
                <a:latin typeface="Raleway"/>
                <a:ea typeface="Raleway"/>
                <a:cs typeface="Raleway"/>
                <a:sym typeface="Raleway"/>
              </a:rPr>
              <a:t>Behavioral Patterns</a:t>
            </a:r>
            <a:endParaRPr b="1" sz="1500">
              <a:solidFill>
                <a:schemeClr val="lt1"/>
              </a:solidFill>
              <a:latin typeface="Raleway"/>
              <a:ea typeface="Raleway"/>
              <a:cs typeface="Raleway"/>
              <a:sym typeface="Raleway"/>
            </a:endParaRPr>
          </a:p>
        </p:txBody>
      </p:sp>
      <p:sp>
        <p:nvSpPr>
          <p:cNvPr id="477" name="Google Shape;477;p55"/>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Chain of Responsibility</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id="478" name="Google Shape;478;p55"/>
          <p:cNvPicPr preferRelativeResize="0"/>
          <p:nvPr/>
        </p:nvPicPr>
        <p:blipFill>
          <a:blip r:embed="rId4">
            <a:alphaModFix/>
          </a:blip>
          <a:stretch>
            <a:fillRect/>
          </a:stretch>
        </p:blipFill>
        <p:spPr>
          <a:xfrm>
            <a:off x="801474" y="1596250"/>
            <a:ext cx="3090800" cy="1262794"/>
          </a:xfrm>
          <a:prstGeom prst="rect">
            <a:avLst/>
          </a:prstGeom>
          <a:noFill/>
          <a:ln>
            <a:noFill/>
          </a:ln>
        </p:spPr>
      </p:pic>
      <p:pic>
        <p:nvPicPr>
          <p:cNvPr descr="Handlers are lined-up one by one, forming a chain" id="479" name="Google Shape;479;p55"/>
          <p:cNvPicPr preferRelativeResize="0"/>
          <p:nvPr/>
        </p:nvPicPr>
        <p:blipFill>
          <a:blip r:embed="rId5">
            <a:alphaModFix/>
          </a:blip>
          <a:stretch>
            <a:fillRect/>
          </a:stretch>
        </p:blipFill>
        <p:spPr>
          <a:xfrm>
            <a:off x="783325" y="3582500"/>
            <a:ext cx="3033026" cy="758275"/>
          </a:xfrm>
          <a:prstGeom prst="rect">
            <a:avLst/>
          </a:prstGeom>
          <a:noFill/>
          <a:ln>
            <a:noFill/>
          </a:ln>
        </p:spPr>
      </p:pic>
      <p:cxnSp>
        <p:nvCxnSpPr>
          <p:cNvPr id="480" name="Google Shape;480;p55"/>
          <p:cNvCxnSpPr/>
          <p:nvPr/>
        </p:nvCxnSpPr>
        <p:spPr>
          <a:xfrm flipH="1">
            <a:off x="2042375" y="2920775"/>
            <a:ext cx="9300" cy="267300"/>
          </a:xfrm>
          <a:prstGeom prst="straightConnector1">
            <a:avLst/>
          </a:prstGeom>
          <a:noFill/>
          <a:ln cap="flat" cmpd="sng" w="9525">
            <a:solidFill>
              <a:schemeClr val="dk2"/>
            </a:solidFill>
            <a:prstDash val="solid"/>
            <a:round/>
            <a:headEnd len="med" w="med" type="none"/>
            <a:tailEnd len="med" w="med" type="triangle"/>
          </a:ln>
        </p:spPr>
      </p:cxnSp>
      <p:cxnSp>
        <p:nvCxnSpPr>
          <p:cNvPr id="481" name="Google Shape;481;p55"/>
          <p:cNvCxnSpPr/>
          <p:nvPr/>
        </p:nvCxnSpPr>
        <p:spPr>
          <a:xfrm flipH="1">
            <a:off x="2194775" y="2920775"/>
            <a:ext cx="9300" cy="267300"/>
          </a:xfrm>
          <a:prstGeom prst="straightConnector1">
            <a:avLst/>
          </a:prstGeom>
          <a:noFill/>
          <a:ln cap="flat" cmpd="sng" w="9525">
            <a:solidFill>
              <a:schemeClr val="dk2"/>
            </a:solidFill>
            <a:prstDash val="solid"/>
            <a:round/>
            <a:headEnd len="med" w="med" type="none"/>
            <a:tailEnd len="med" w="med" type="triangle"/>
          </a:ln>
        </p:spPr>
      </p:cxnSp>
      <p:cxnSp>
        <p:nvCxnSpPr>
          <p:cNvPr id="482" name="Google Shape;482;p55"/>
          <p:cNvCxnSpPr/>
          <p:nvPr/>
        </p:nvCxnSpPr>
        <p:spPr>
          <a:xfrm flipH="1">
            <a:off x="2347175" y="2920775"/>
            <a:ext cx="9300" cy="267300"/>
          </a:xfrm>
          <a:prstGeom prst="straightConnector1">
            <a:avLst/>
          </a:prstGeom>
          <a:noFill/>
          <a:ln cap="flat" cmpd="sng" w="9525">
            <a:solidFill>
              <a:schemeClr val="dk2"/>
            </a:solidFill>
            <a:prstDash val="solid"/>
            <a:round/>
            <a:headEnd len="med" w="med" type="none"/>
            <a:tailEnd len="med" w="med" type="triangle"/>
          </a:ln>
        </p:spPr>
      </p:cxnSp>
      <p:pic>
        <p:nvPicPr>
          <p:cNvPr descr="Structure of the Chain Of Responsibility design pattern" id="483" name="Google Shape;483;p55"/>
          <p:cNvPicPr preferRelativeResize="0"/>
          <p:nvPr/>
        </p:nvPicPr>
        <p:blipFill>
          <a:blip r:embed="rId6">
            <a:alphaModFix/>
          </a:blip>
          <a:stretch>
            <a:fillRect/>
          </a:stretch>
        </p:blipFill>
        <p:spPr>
          <a:xfrm>
            <a:off x="5000075" y="931575"/>
            <a:ext cx="3203550" cy="34564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56"/>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490" name="Google Shape;490;p56"/>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Arial"/>
              <a:buNone/>
            </a:pPr>
            <a:r>
              <a:rPr b="1" lang="en" sz="1500">
                <a:solidFill>
                  <a:schemeClr val="lt1"/>
                </a:solidFill>
                <a:latin typeface="Raleway"/>
                <a:ea typeface="Raleway"/>
                <a:cs typeface="Raleway"/>
                <a:sym typeface="Raleway"/>
              </a:rPr>
              <a:t>Behavioral Patterns</a:t>
            </a:r>
            <a:endParaRPr b="1" sz="1500">
              <a:solidFill>
                <a:schemeClr val="lt1"/>
              </a:solidFill>
              <a:latin typeface="Raleway"/>
              <a:ea typeface="Raleway"/>
              <a:cs typeface="Raleway"/>
              <a:sym typeface="Raleway"/>
            </a:endParaRPr>
          </a:p>
        </p:txBody>
      </p:sp>
      <p:sp>
        <p:nvSpPr>
          <p:cNvPr id="491" name="Google Shape;491;p56"/>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Command</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descr="Command design&amp;nbsp;pattern" id="492" name="Google Shape;492;p56"/>
          <p:cNvPicPr preferRelativeResize="0"/>
          <p:nvPr/>
        </p:nvPicPr>
        <p:blipFill rotWithShape="1">
          <a:blip r:embed="rId4">
            <a:alphaModFix/>
          </a:blip>
          <a:srcRect b="6459" l="0" r="0" t="-6460"/>
          <a:stretch/>
        </p:blipFill>
        <p:spPr>
          <a:xfrm>
            <a:off x="935725" y="1383700"/>
            <a:ext cx="2661299" cy="1663325"/>
          </a:xfrm>
          <a:prstGeom prst="rect">
            <a:avLst/>
          </a:prstGeom>
          <a:noFill/>
          <a:ln>
            <a:noFill/>
          </a:ln>
        </p:spPr>
      </p:pic>
      <p:pic>
        <p:nvPicPr>
          <p:cNvPr descr="Structure of the Command design pattern" id="493" name="Google Shape;493;p56"/>
          <p:cNvPicPr preferRelativeResize="0"/>
          <p:nvPr/>
        </p:nvPicPr>
        <p:blipFill>
          <a:blip r:embed="rId5">
            <a:alphaModFix/>
          </a:blip>
          <a:stretch>
            <a:fillRect/>
          </a:stretch>
        </p:blipFill>
        <p:spPr>
          <a:xfrm>
            <a:off x="4402175" y="1585925"/>
            <a:ext cx="4277224" cy="2512025"/>
          </a:xfrm>
          <a:prstGeom prst="rect">
            <a:avLst/>
          </a:prstGeom>
          <a:noFill/>
          <a:ln>
            <a:noFill/>
          </a:ln>
        </p:spPr>
      </p:pic>
      <p:pic>
        <p:nvPicPr>
          <p:cNvPr descr="Making an order in a restaurant" id="494" name="Google Shape;494;p56"/>
          <p:cNvPicPr preferRelativeResize="0"/>
          <p:nvPr/>
        </p:nvPicPr>
        <p:blipFill>
          <a:blip r:embed="rId6">
            <a:alphaModFix/>
          </a:blip>
          <a:stretch>
            <a:fillRect/>
          </a:stretch>
        </p:blipFill>
        <p:spPr>
          <a:xfrm>
            <a:off x="630925" y="3311300"/>
            <a:ext cx="3219049" cy="1609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57"/>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501" name="Google Shape;501;p57"/>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Arial"/>
              <a:buNone/>
            </a:pPr>
            <a:r>
              <a:rPr b="1" lang="en" sz="1500">
                <a:solidFill>
                  <a:schemeClr val="lt1"/>
                </a:solidFill>
                <a:latin typeface="Raleway"/>
                <a:ea typeface="Raleway"/>
                <a:cs typeface="Raleway"/>
                <a:sym typeface="Raleway"/>
              </a:rPr>
              <a:t>Behavioral Patterns</a:t>
            </a:r>
            <a:endParaRPr b="1" sz="1500">
              <a:solidFill>
                <a:schemeClr val="lt1"/>
              </a:solidFill>
              <a:latin typeface="Raleway"/>
              <a:ea typeface="Raleway"/>
              <a:cs typeface="Raleway"/>
              <a:sym typeface="Raleway"/>
            </a:endParaRPr>
          </a:p>
        </p:txBody>
      </p:sp>
      <p:sp>
        <p:nvSpPr>
          <p:cNvPr id="502" name="Google Shape;502;p57"/>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Iterator</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descr="Various traversal algorithms" id="503" name="Google Shape;503;p57"/>
          <p:cNvPicPr preferRelativeResize="0"/>
          <p:nvPr/>
        </p:nvPicPr>
        <p:blipFill>
          <a:blip r:embed="rId4">
            <a:alphaModFix/>
          </a:blip>
          <a:stretch>
            <a:fillRect/>
          </a:stretch>
        </p:blipFill>
        <p:spPr>
          <a:xfrm>
            <a:off x="630925" y="3384250"/>
            <a:ext cx="3811116" cy="1016300"/>
          </a:xfrm>
          <a:prstGeom prst="rect">
            <a:avLst/>
          </a:prstGeom>
          <a:noFill/>
          <a:ln>
            <a:noFill/>
          </a:ln>
        </p:spPr>
      </p:pic>
      <p:pic>
        <p:nvPicPr>
          <p:cNvPr descr="Structure of the Iterator design pattern" id="504" name="Google Shape;504;p57"/>
          <p:cNvPicPr preferRelativeResize="0"/>
          <p:nvPr/>
        </p:nvPicPr>
        <p:blipFill>
          <a:blip r:embed="rId5">
            <a:alphaModFix/>
          </a:blip>
          <a:stretch>
            <a:fillRect/>
          </a:stretch>
        </p:blipFill>
        <p:spPr>
          <a:xfrm>
            <a:off x="4965250" y="925650"/>
            <a:ext cx="3920024" cy="3511700"/>
          </a:xfrm>
          <a:prstGeom prst="rect">
            <a:avLst/>
          </a:prstGeom>
          <a:noFill/>
          <a:ln>
            <a:noFill/>
          </a:ln>
        </p:spPr>
      </p:pic>
      <p:pic>
        <p:nvPicPr>
          <p:cNvPr descr="Various ways to walk around Rome" id="505" name="Google Shape;505;p57"/>
          <p:cNvPicPr preferRelativeResize="0"/>
          <p:nvPr/>
        </p:nvPicPr>
        <p:blipFill>
          <a:blip r:embed="rId6">
            <a:alphaModFix/>
          </a:blip>
          <a:stretch>
            <a:fillRect/>
          </a:stretch>
        </p:blipFill>
        <p:spPr>
          <a:xfrm>
            <a:off x="554725" y="1288125"/>
            <a:ext cx="3920026" cy="183751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58"/>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512" name="Google Shape;512;p58"/>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Arial"/>
              <a:buNone/>
            </a:pPr>
            <a:r>
              <a:rPr b="1" lang="en" sz="1500">
                <a:solidFill>
                  <a:schemeClr val="lt1"/>
                </a:solidFill>
                <a:latin typeface="Raleway"/>
                <a:ea typeface="Raleway"/>
                <a:cs typeface="Raleway"/>
                <a:sym typeface="Raleway"/>
              </a:rPr>
              <a:t>Behavioral Patterns</a:t>
            </a:r>
            <a:endParaRPr b="1" sz="1500">
              <a:solidFill>
                <a:schemeClr val="lt1"/>
              </a:solidFill>
              <a:latin typeface="Raleway"/>
              <a:ea typeface="Raleway"/>
              <a:cs typeface="Raleway"/>
              <a:sym typeface="Raleway"/>
            </a:endParaRPr>
          </a:p>
        </p:txBody>
      </p:sp>
      <p:sp>
        <p:nvSpPr>
          <p:cNvPr id="513" name="Google Shape;513;p58"/>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Mediator</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descr="Air traffic control tower" id="514" name="Google Shape;514;p58"/>
          <p:cNvPicPr preferRelativeResize="0"/>
          <p:nvPr/>
        </p:nvPicPr>
        <p:blipFill>
          <a:blip r:embed="rId4">
            <a:alphaModFix/>
          </a:blip>
          <a:stretch>
            <a:fillRect/>
          </a:stretch>
        </p:blipFill>
        <p:spPr>
          <a:xfrm>
            <a:off x="872925" y="3307925"/>
            <a:ext cx="3018775" cy="1631775"/>
          </a:xfrm>
          <a:prstGeom prst="rect">
            <a:avLst/>
          </a:prstGeom>
          <a:noFill/>
          <a:ln>
            <a:noFill/>
          </a:ln>
        </p:spPr>
      </p:pic>
      <p:pic>
        <p:nvPicPr>
          <p:cNvPr descr="Structure of the Mediator design pattern" id="515" name="Google Shape;515;p58"/>
          <p:cNvPicPr preferRelativeResize="0"/>
          <p:nvPr/>
        </p:nvPicPr>
        <p:blipFill>
          <a:blip r:embed="rId5">
            <a:alphaModFix/>
          </a:blip>
          <a:stretch>
            <a:fillRect/>
          </a:stretch>
        </p:blipFill>
        <p:spPr>
          <a:xfrm>
            <a:off x="4397175" y="1040800"/>
            <a:ext cx="4294550" cy="3551250"/>
          </a:xfrm>
          <a:prstGeom prst="rect">
            <a:avLst/>
          </a:prstGeom>
          <a:noFill/>
          <a:ln>
            <a:noFill/>
          </a:ln>
        </p:spPr>
      </p:pic>
      <p:pic>
        <p:nvPicPr>
          <p:cNvPr descr="Chaotic relations between elements of the user interface" id="516" name="Google Shape;516;p58"/>
          <p:cNvPicPr preferRelativeResize="0"/>
          <p:nvPr/>
        </p:nvPicPr>
        <p:blipFill>
          <a:blip r:embed="rId6">
            <a:alphaModFix/>
          </a:blip>
          <a:stretch>
            <a:fillRect/>
          </a:stretch>
        </p:blipFill>
        <p:spPr>
          <a:xfrm>
            <a:off x="517250" y="1416550"/>
            <a:ext cx="3626150" cy="1631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pic>
        <p:nvPicPr>
          <p:cNvPr id="522" name="Google Shape;522;p59"/>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523" name="Google Shape;523;p59"/>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Arial"/>
              <a:buNone/>
            </a:pPr>
            <a:r>
              <a:rPr b="1" lang="en" sz="1500">
                <a:solidFill>
                  <a:schemeClr val="lt1"/>
                </a:solidFill>
                <a:latin typeface="Raleway"/>
                <a:ea typeface="Raleway"/>
                <a:cs typeface="Raleway"/>
                <a:sym typeface="Raleway"/>
              </a:rPr>
              <a:t>Behavioral Patterns</a:t>
            </a:r>
            <a:endParaRPr b="1" sz="1500">
              <a:solidFill>
                <a:schemeClr val="lt1"/>
              </a:solidFill>
              <a:latin typeface="Raleway"/>
              <a:ea typeface="Raleway"/>
              <a:cs typeface="Raleway"/>
              <a:sym typeface="Raleway"/>
            </a:endParaRPr>
          </a:p>
        </p:txBody>
      </p:sp>
      <p:sp>
        <p:nvSpPr>
          <p:cNvPr id="524" name="Google Shape;524;p59"/>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Memento</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descr="Reverting operations in the editor" id="525" name="Google Shape;525;p59"/>
          <p:cNvPicPr preferRelativeResize="0"/>
          <p:nvPr/>
        </p:nvPicPr>
        <p:blipFill>
          <a:blip r:embed="rId4">
            <a:alphaModFix/>
          </a:blip>
          <a:stretch>
            <a:fillRect/>
          </a:stretch>
        </p:blipFill>
        <p:spPr>
          <a:xfrm>
            <a:off x="820650" y="1660425"/>
            <a:ext cx="3413650" cy="1307350"/>
          </a:xfrm>
          <a:prstGeom prst="rect">
            <a:avLst/>
          </a:prstGeom>
          <a:noFill/>
          <a:ln>
            <a:noFill/>
          </a:ln>
        </p:spPr>
      </p:pic>
      <p:pic>
        <p:nvPicPr>
          <p:cNvPr descr="The originator has full access to the memento, whereas the caretaker can only access the metadata" id="526" name="Google Shape;526;p59"/>
          <p:cNvPicPr preferRelativeResize="0"/>
          <p:nvPr/>
        </p:nvPicPr>
        <p:blipFill>
          <a:blip r:embed="rId5">
            <a:alphaModFix/>
          </a:blip>
          <a:stretch>
            <a:fillRect/>
          </a:stretch>
        </p:blipFill>
        <p:spPr>
          <a:xfrm>
            <a:off x="4923200" y="1338950"/>
            <a:ext cx="3902499" cy="2878900"/>
          </a:xfrm>
          <a:prstGeom prst="rect">
            <a:avLst/>
          </a:prstGeom>
          <a:noFill/>
          <a:ln>
            <a:noFill/>
          </a:ln>
        </p:spPr>
      </p:pic>
      <p:pic>
        <p:nvPicPr>
          <p:cNvPr descr="How to make a copy of the object’s private state?" id="527" name="Google Shape;527;p59"/>
          <p:cNvPicPr preferRelativeResize="0"/>
          <p:nvPr/>
        </p:nvPicPr>
        <p:blipFill>
          <a:blip r:embed="rId6">
            <a:alphaModFix/>
          </a:blip>
          <a:stretch>
            <a:fillRect/>
          </a:stretch>
        </p:blipFill>
        <p:spPr>
          <a:xfrm>
            <a:off x="1346788" y="3177700"/>
            <a:ext cx="2576525" cy="1803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4"/>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159" name="Google Shape;159;p24"/>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Arial"/>
              <a:buNone/>
            </a:pPr>
            <a:r>
              <a:rPr b="1" lang="en" sz="1500">
                <a:solidFill>
                  <a:schemeClr val="lt1"/>
                </a:solidFill>
                <a:latin typeface="Raleway"/>
                <a:ea typeface="Raleway"/>
                <a:cs typeface="Raleway"/>
                <a:sym typeface="Raleway"/>
              </a:rPr>
              <a:t>Software Architecture &amp; Design Patterns</a:t>
            </a:r>
            <a:endParaRPr b="1" i="0" sz="1500" u="none" cap="none" strike="noStrike">
              <a:solidFill>
                <a:srgbClr val="FFFF00"/>
              </a:solidFill>
              <a:latin typeface="Raleway"/>
              <a:ea typeface="Raleway"/>
              <a:cs typeface="Raleway"/>
              <a:sym typeface="Raleway"/>
            </a:endParaRPr>
          </a:p>
        </p:txBody>
      </p:sp>
      <p:sp>
        <p:nvSpPr>
          <p:cNvPr id="160" name="Google Shape;160;p24"/>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Design Pattern</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sp>
        <p:nvSpPr>
          <p:cNvPr id="161" name="Google Shape;161;p24"/>
          <p:cNvSpPr txBox="1"/>
          <p:nvPr/>
        </p:nvSpPr>
        <p:spPr>
          <a:xfrm>
            <a:off x="925850" y="1338350"/>
            <a:ext cx="7335900" cy="4896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Design patterns are concerned with how the components are built.</a:t>
            </a:r>
            <a:endParaRPr>
              <a:latin typeface="Raleway"/>
              <a:ea typeface="Raleway"/>
              <a:cs typeface="Raleway"/>
              <a:sym typeface="Raleway"/>
            </a:endParaRPr>
          </a:p>
          <a:p>
            <a:pPr indent="-317500" lvl="0" marL="457200" rtl="0" algn="l">
              <a:lnSpc>
                <a:spcPct val="150000"/>
              </a:lnSpc>
              <a:spcBef>
                <a:spcPts val="0"/>
              </a:spcBef>
              <a:spcAft>
                <a:spcPts val="0"/>
              </a:spcAft>
              <a:buSzPts val="1400"/>
              <a:buFont typeface="Raleway"/>
              <a:buChar char="-"/>
            </a:pPr>
            <a:r>
              <a:rPr lang="en">
                <a:latin typeface="Raleway"/>
                <a:ea typeface="Raleway"/>
                <a:cs typeface="Raleway"/>
                <a:sym typeface="Raleway"/>
              </a:rPr>
              <a:t>It’s about particular solutions.</a:t>
            </a:r>
            <a:endParaRPr>
              <a:latin typeface="Raleway"/>
              <a:ea typeface="Raleway"/>
              <a:cs typeface="Raleway"/>
              <a:sym typeface="Raleway"/>
            </a:endParaRPr>
          </a:p>
        </p:txBody>
      </p:sp>
      <p:pic>
        <p:nvPicPr>
          <p:cNvPr descr="8 Best Free Home and Interior Design Apps, Software and Tools" id="162" name="Google Shape;162;p24"/>
          <p:cNvPicPr preferRelativeResize="0"/>
          <p:nvPr/>
        </p:nvPicPr>
        <p:blipFill>
          <a:blip r:embed="rId4">
            <a:alphaModFix/>
          </a:blip>
          <a:stretch>
            <a:fillRect/>
          </a:stretch>
        </p:blipFill>
        <p:spPr>
          <a:xfrm>
            <a:off x="4414950" y="2232776"/>
            <a:ext cx="3846799" cy="25804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60"/>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534" name="Google Shape;534;p60"/>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Arial"/>
              <a:buNone/>
            </a:pPr>
            <a:r>
              <a:rPr b="1" lang="en" sz="1500">
                <a:solidFill>
                  <a:schemeClr val="lt1"/>
                </a:solidFill>
                <a:latin typeface="Raleway"/>
                <a:ea typeface="Raleway"/>
                <a:cs typeface="Raleway"/>
                <a:sym typeface="Raleway"/>
              </a:rPr>
              <a:t>Behavioral Patterns</a:t>
            </a:r>
            <a:endParaRPr b="1" sz="1500">
              <a:solidFill>
                <a:schemeClr val="lt1"/>
              </a:solidFill>
              <a:latin typeface="Raleway"/>
              <a:ea typeface="Raleway"/>
              <a:cs typeface="Raleway"/>
              <a:sym typeface="Raleway"/>
            </a:endParaRPr>
          </a:p>
        </p:txBody>
      </p:sp>
      <p:sp>
        <p:nvSpPr>
          <p:cNvPr id="535" name="Google Shape;535;p60"/>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Observer</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descr="Visiting store vs. sending spam" id="536" name="Google Shape;536;p60"/>
          <p:cNvPicPr preferRelativeResize="0"/>
          <p:nvPr/>
        </p:nvPicPr>
        <p:blipFill>
          <a:blip r:embed="rId4">
            <a:alphaModFix/>
          </a:blip>
          <a:stretch>
            <a:fillRect/>
          </a:stretch>
        </p:blipFill>
        <p:spPr>
          <a:xfrm>
            <a:off x="554725" y="1540075"/>
            <a:ext cx="3711000" cy="1855500"/>
          </a:xfrm>
          <a:prstGeom prst="rect">
            <a:avLst/>
          </a:prstGeom>
          <a:noFill/>
          <a:ln>
            <a:noFill/>
          </a:ln>
        </p:spPr>
      </p:pic>
      <p:pic>
        <p:nvPicPr>
          <p:cNvPr descr="Subscription mechanism" id="537" name="Google Shape;537;p60"/>
          <p:cNvPicPr preferRelativeResize="0"/>
          <p:nvPr/>
        </p:nvPicPr>
        <p:blipFill>
          <a:blip r:embed="rId5">
            <a:alphaModFix/>
          </a:blip>
          <a:stretch>
            <a:fillRect/>
          </a:stretch>
        </p:blipFill>
        <p:spPr>
          <a:xfrm>
            <a:off x="4895400" y="1059250"/>
            <a:ext cx="3751500" cy="1436750"/>
          </a:xfrm>
          <a:prstGeom prst="rect">
            <a:avLst/>
          </a:prstGeom>
          <a:noFill/>
          <a:ln>
            <a:noFill/>
          </a:ln>
        </p:spPr>
      </p:pic>
      <p:pic>
        <p:nvPicPr>
          <p:cNvPr descr="Notification methods" id="538" name="Google Shape;538;p60"/>
          <p:cNvPicPr preferRelativeResize="0"/>
          <p:nvPr/>
        </p:nvPicPr>
        <p:blipFill>
          <a:blip r:embed="rId6">
            <a:alphaModFix/>
          </a:blip>
          <a:stretch>
            <a:fillRect/>
          </a:stretch>
        </p:blipFill>
        <p:spPr>
          <a:xfrm>
            <a:off x="5105325" y="2496000"/>
            <a:ext cx="3140950" cy="2526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61"/>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545" name="Google Shape;545;p61"/>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Arial"/>
              <a:buNone/>
            </a:pPr>
            <a:r>
              <a:rPr b="1" lang="en" sz="1500">
                <a:solidFill>
                  <a:schemeClr val="lt1"/>
                </a:solidFill>
                <a:latin typeface="Raleway"/>
                <a:ea typeface="Raleway"/>
                <a:cs typeface="Raleway"/>
                <a:sym typeface="Raleway"/>
              </a:rPr>
              <a:t>Behavioral Patterns</a:t>
            </a:r>
            <a:endParaRPr b="1" sz="1500">
              <a:solidFill>
                <a:schemeClr val="lt1"/>
              </a:solidFill>
              <a:latin typeface="Raleway"/>
              <a:ea typeface="Raleway"/>
              <a:cs typeface="Raleway"/>
              <a:sym typeface="Raleway"/>
            </a:endParaRPr>
          </a:p>
        </p:txBody>
      </p:sp>
      <p:sp>
        <p:nvSpPr>
          <p:cNvPr id="546" name="Google Shape;546;p61"/>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State</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descr="Structure of the State pattern example" id="547" name="Google Shape;547;p61"/>
          <p:cNvPicPr preferRelativeResize="0"/>
          <p:nvPr/>
        </p:nvPicPr>
        <p:blipFill>
          <a:blip r:embed="rId4">
            <a:alphaModFix/>
          </a:blip>
          <a:stretch>
            <a:fillRect/>
          </a:stretch>
        </p:blipFill>
        <p:spPr>
          <a:xfrm>
            <a:off x="4809525" y="1564850"/>
            <a:ext cx="3997499" cy="2439150"/>
          </a:xfrm>
          <a:prstGeom prst="rect">
            <a:avLst/>
          </a:prstGeom>
          <a:noFill/>
          <a:ln>
            <a:noFill/>
          </a:ln>
        </p:spPr>
      </p:pic>
      <p:sp>
        <p:nvSpPr>
          <p:cNvPr id="548" name="Google Shape;548;p61"/>
          <p:cNvSpPr txBox="1"/>
          <p:nvPr/>
        </p:nvSpPr>
        <p:spPr>
          <a:xfrm>
            <a:off x="801600" y="1412450"/>
            <a:ext cx="3817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Courier New"/>
                <a:ea typeface="Courier New"/>
                <a:cs typeface="Courier New"/>
                <a:sym typeface="Courier New"/>
              </a:rPr>
              <a:t>class Application{</a:t>
            </a:r>
            <a:endParaRPr b="1" sz="10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1000">
                <a:solidFill>
                  <a:schemeClr val="dk1"/>
                </a:solidFill>
                <a:latin typeface="Courier New"/>
                <a:ea typeface="Courier New"/>
                <a:cs typeface="Courier New"/>
                <a:sym typeface="Courier New"/>
              </a:rPr>
              <a:t>	String state = ‘pause’;</a:t>
            </a:r>
            <a:endParaRPr b="1" sz="1000">
              <a:solidFill>
                <a:schemeClr val="dk1"/>
              </a:solidFill>
              <a:latin typeface="Courier New"/>
              <a:ea typeface="Courier New"/>
              <a:cs typeface="Courier New"/>
              <a:sym typeface="Courier New"/>
            </a:endParaRPr>
          </a:p>
          <a:p>
            <a:pPr indent="457200" lvl="0" marL="0" rtl="0" algn="l">
              <a:spcBef>
                <a:spcPts val="0"/>
              </a:spcBef>
              <a:spcAft>
                <a:spcPts val="0"/>
              </a:spcAft>
              <a:buNone/>
            </a:pPr>
            <a:r>
              <a:t/>
            </a:r>
            <a:endParaRPr b="1" sz="1000">
              <a:solidFill>
                <a:schemeClr val="dk1"/>
              </a:solidFill>
              <a:latin typeface="Courier New"/>
              <a:ea typeface="Courier New"/>
              <a:cs typeface="Courier New"/>
              <a:sym typeface="Courier New"/>
            </a:endParaRPr>
          </a:p>
          <a:p>
            <a:pPr indent="457200" lvl="0" marL="0" rtl="0" algn="l">
              <a:spcBef>
                <a:spcPts val="0"/>
              </a:spcBef>
              <a:spcAft>
                <a:spcPts val="0"/>
              </a:spcAft>
              <a:buNone/>
            </a:pPr>
            <a:r>
              <a:rPr b="1" lang="en" sz="1000">
                <a:solidFill>
                  <a:schemeClr val="dk1"/>
                </a:solidFill>
                <a:latin typeface="Courier New"/>
                <a:ea typeface="Courier New"/>
                <a:cs typeface="Courier New"/>
                <a:sym typeface="Courier New"/>
              </a:rPr>
              <a:t>void play</a:t>
            </a:r>
            <a:r>
              <a:rPr b="1" lang="en" sz="1000">
                <a:solidFill>
                  <a:schemeClr val="dk1"/>
                </a:solidFill>
                <a:latin typeface="Courier New"/>
                <a:ea typeface="Courier New"/>
                <a:cs typeface="Courier New"/>
                <a:sym typeface="Courier New"/>
              </a:rPr>
              <a:t>ButtonClick</a:t>
            </a:r>
            <a:r>
              <a:rPr b="1" lang="en" sz="1000">
                <a:solidFill>
                  <a:schemeClr val="dk1"/>
                </a:solidFill>
                <a:latin typeface="Courier New"/>
                <a:ea typeface="Courier New"/>
                <a:cs typeface="Courier New"/>
                <a:sym typeface="Courier New"/>
              </a:rPr>
              <a:t>() {</a:t>
            </a:r>
            <a:endParaRPr b="1" sz="1000">
              <a:solidFill>
                <a:schemeClr val="dk1"/>
              </a:solidFill>
              <a:latin typeface="Courier New"/>
              <a:ea typeface="Courier New"/>
              <a:cs typeface="Courier New"/>
              <a:sym typeface="Courier New"/>
            </a:endParaRPr>
          </a:p>
          <a:p>
            <a:pPr indent="457200" lvl="0" marL="0" rtl="0" algn="l">
              <a:spcBef>
                <a:spcPts val="0"/>
              </a:spcBef>
              <a:spcAft>
                <a:spcPts val="0"/>
              </a:spcAft>
              <a:buNone/>
            </a:pPr>
            <a:r>
              <a:rPr b="1" lang="en" sz="1000">
                <a:solidFill>
                  <a:schemeClr val="dk1"/>
                </a:solidFill>
                <a:latin typeface="Courier New"/>
                <a:ea typeface="Courier New"/>
                <a:cs typeface="Courier New"/>
                <a:sym typeface="Courier New"/>
              </a:rPr>
              <a:t>	</a:t>
            </a:r>
            <a:r>
              <a:rPr b="1" lang="en" sz="1000">
                <a:solidFill>
                  <a:schemeClr val="dk1"/>
                </a:solidFill>
                <a:latin typeface="Courier New"/>
                <a:ea typeface="Courier New"/>
                <a:cs typeface="Courier New"/>
                <a:sym typeface="Courier New"/>
              </a:rPr>
              <a:t>if(</a:t>
            </a:r>
            <a:r>
              <a:rPr b="1" lang="en" sz="1000">
                <a:solidFill>
                  <a:schemeClr val="dk1"/>
                </a:solidFill>
                <a:latin typeface="Courier New"/>
                <a:ea typeface="Courier New"/>
                <a:cs typeface="Courier New"/>
                <a:sym typeface="Courier New"/>
              </a:rPr>
              <a:t>state == ‘play’;){</a:t>
            </a:r>
            <a:endParaRPr b="1" sz="1000">
              <a:solidFill>
                <a:schemeClr val="dk1"/>
              </a:solidFill>
              <a:latin typeface="Courier New"/>
              <a:ea typeface="Courier New"/>
              <a:cs typeface="Courier New"/>
              <a:sym typeface="Courier New"/>
            </a:endParaRPr>
          </a:p>
          <a:p>
            <a:pPr indent="457200" lvl="0" marL="457200" rtl="0" algn="l">
              <a:spcBef>
                <a:spcPts val="0"/>
              </a:spcBef>
              <a:spcAft>
                <a:spcPts val="0"/>
              </a:spcAft>
              <a:buNone/>
            </a:pPr>
            <a:r>
              <a:rPr b="1" lang="en" sz="1000">
                <a:solidFill>
                  <a:schemeClr val="dk1"/>
                </a:solidFill>
                <a:latin typeface="Courier New"/>
                <a:ea typeface="Courier New"/>
                <a:cs typeface="Courier New"/>
                <a:sym typeface="Courier New"/>
              </a:rPr>
              <a:t>	state = ‘pause’;</a:t>
            </a:r>
            <a:endParaRPr b="1" sz="1000">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b="1" lang="en" sz="1000">
                <a:solidFill>
                  <a:schemeClr val="dk1"/>
                </a:solidFill>
                <a:latin typeface="Courier New"/>
                <a:ea typeface="Courier New"/>
                <a:cs typeface="Courier New"/>
                <a:sym typeface="Courier New"/>
              </a:rPr>
              <a:t>updatePlayButton();</a:t>
            </a:r>
            <a:endParaRPr b="1" sz="1000">
              <a:solidFill>
                <a:schemeClr val="dk1"/>
              </a:solidFill>
              <a:latin typeface="Courier New"/>
              <a:ea typeface="Courier New"/>
              <a:cs typeface="Courier New"/>
              <a:sym typeface="Courier New"/>
            </a:endParaRPr>
          </a:p>
          <a:p>
            <a:pPr indent="457200" lvl="0" marL="457200" rtl="0" algn="l">
              <a:spcBef>
                <a:spcPts val="0"/>
              </a:spcBef>
              <a:spcAft>
                <a:spcPts val="0"/>
              </a:spcAft>
              <a:buNone/>
            </a:pPr>
            <a:r>
              <a:rPr b="1" lang="en" sz="1000">
                <a:solidFill>
                  <a:schemeClr val="dk1"/>
                </a:solidFill>
                <a:latin typeface="Courier New"/>
                <a:ea typeface="Courier New"/>
                <a:cs typeface="Courier New"/>
                <a:sym typeface="Courier New"/>
              </a:rPr>
              <a:t>}else if(state ==’pause’){</a:t>
            </a:r>
            <a:endParaRPr b="1" sz="1000">
              <a:solidFill>
                <a:schemeClr val="dk1"/>
              </a:solidFill>
              <a:latin typeface="Courier New"/>
              <a:ea typeface="Courier New"/>
              <a:cs typeface="Courier New"/>
              <a:sym typeface="Courier New"/>
            </a:endParaRPr>
          </a:p>
          <a:p>
            <a:pPr indent="457200" lvl="0" marL="457200" rtl="0" algn="l">
              <a:spcBef>
                <a:spcPts val="0"/>
              </a:spcBef>
              <a:spcAft>
                <a:spcPts val="0"/>
              </a:spcAft>
              <a:buNone/>
            </a:pPr>
            <a:r>
              <a:rPr b="1" lang="en" sz="1000">
                <a:solidFill>
                  <a:schemeClr val="dk1"/>
                </a:solidFill>
                <a:latin typeface="Courier New"/>
                <a:ea typeface="Courier New"/>
                <a:cs typeface="Courier New"/>
                <a:sym typeface="Courier New"/>
              </a:rPr>
              <a:t>	state = ‘play’;</a:t>
            </a:r>
            <a:endParaRPr b="1" sz="1000">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b="1" lang="en" sz="1000">
                <a:solidFill>
                  <a:schemeClr val="dk1"/>
                </a:solidFill>
                <a:latin typeface="Courier New"/>
                <a:ea typeface="Courier New"/>
                <a:cs typeface="Courier New"/>
                <a:sym typeface="Courier New"/>
              </a:rPr>
              <a:t>updatePlayButton();</a:t>
            </a:r>
            <a:endParaRPr b="1" sz="1000">
              <a:solidFill>
                <a:schemeClr val="dk1"/>
              </a:solidFill>
              <a:latin typeface="Courier New"/>
              <a:ea typeface="Courier New"/>
              <a:cs typeface="Courier New"/>
              <a:sym typeface="Courier New"/>
            </a:endParaRPr>
          </a:p>
          <a:p>
            <a:pPr indent="457200" lvl="0" marL="457200" rtl="0" algn="l">
              <a:spcBef>
                <a:spcPts val="0"/>
              </a:spcBef>
              <a:spcAft>
                <a:spcPts val="0"/>
              </a:spcAft>
              <a:buNone/>
            </a:pPr>
            <a:r>
              <a:rPr b="1" lang="en" sz="1000">
                <a:solidFill>
                  <a:schemeClr val="dk1"/>
                </a:solidFill>
                <a:latin typeface="Courier New"/>
                <a:ea typeface="Courier New"/>
                <a:cs typeface="Courier New"/>
                <a:sym typeface="Courier New"/>
              </a:rPr>
              <a:t>}else if(){</a:t>
            </a:r>
            <a:endParaRPr b="1" sz="1000">
              <a:solidFill>
                <a:schemeClr val="dk1"/>
              </a:solidFill>
              <a:latin typeface="Courier New"/>
              <a:ea typeface="Courier New"/>
              <a:cs typeface="Courier New"/>
              <a:sym typeface="Courier New"/>
            </a:endParaRPr>
          </a:p>
          <a:p>
            <a:pPr indent="457200" lvl="0" marL="914400" rtl="0" algn="l">
              <a:spcBef>
                <a:spcPts val="0"/>
              </a:spcBef>
              <a:spcAft>
                <a:spcPts val="0"/>
              </a:spcAft>
              <a:buNone/>
            </a:pPr>
            <a:r>
              <a:rPr b="1" lang="en" sz="1000">
                <a:solidFill>
                  <a:schemeClr val="dk1"/>
                </a:solidFill>
                <a:latin typeface="Courier New"/>
                <a:ea typeface="Courier New"/>
                <a:cs typeface="Courier New"/>
                <a:sym typeface="Courier New"/>
              </a:rPr>
              <a:t>...</a:t>
            </a:r>
            <a:endParaRPr b="1" sz="1000">
              <a:solidFill>
                <a:schemeClr val="dk1"/>
              </a:solidFill>
              <a:latin typeface="Courier New"/>
              <a:ea typeface="Courier New"/>
              <a:cs typeface="Courier New"/>
              <a:sym typeface="Courier New"/>
            </a:endParaRPr>
          </a:p>
          <a:p>
            <a:pPr indent="457200" lvl="0" marL="457200" rtl="0" algn="l">
              <a:spcBef>
                <a:spcPts val="0"/>
              </a:spcBef>
              <a:spcAft>
                <a:spcPts val="0"/>
              </a:spcAft>
              <a:buNone/>
            </a:pPr>
            <a:r>
              <a:rPr b="1" lang="en" sz="1000">
                <a:solidFill>
                  <a:schemeClr val="dk1"/>
                </a:solidFill>
                <a:latin typeface="Courier New"/>
                <a:ea typeface="Courier New"/>
                <a:cs typeface="Courier New"/>
                <a:sym typeface="Courier New"/>
              </a:rPr>
              <a:t>}</a:t>
            </a:r>
            <a:endParaRPr b="1" sz="1000">
              <a:solidFill>
                <a:schemeClr val="dk1"/>
              </a:solidFill>
              <a:latin typeface="Courier New"/>
              <a:ea typeface="Courier New"/>
              <a:cs typeface="Courier New"/>
              <a:sym typeface="Courier New"/>
            </a:endParaRPr>
          </a:p>
          <a:p>
            <a:pPr indent="457200" lvl="0" marL="0" rtl="0" algn="l">
              <a:spcBef>
                <a:spcPts val="0"/>
              </a:spcBef>
              <a:spcAft>
                <a:spcPts val="0"/>
              </a:spcAft>
              <a:buNone/>
            </a:pPr>
            <a:r>
              <a:rPr b="1" lang="en" sz="1000">
                <a:solidFill>
                  <a:schemeClr val="dk1"/>
                </a:solidFill>
                <a:latin typeface="Courier New"/>
                <a:ea typeface="Courier New"/>
                <a:cs typeface="Courier New"/>
                <a:sym typeface="Courier New"/>
              </a:rPr>
              <a:t>}</a:t>
            </a:r>
            <a:endParaRPr b="1" sz="100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sz="1000">
                <a:solidFill>
                  <a:schemeClr val="dk1"/>
                </a:solidFill>
                <a:latin typeface="Courier New"/>
                <a:ea typeface="Courier New"/>
                <a:cs typeface="Courier New"/>
                <a:sym typeface="Courier New"/>
              </a:rPr>
              <a:t>}</a:t>
            </a:r>
            <a:endParaRPr b="1" sz="1000">
              <a:solidFill>
                <a:schemeClr val="dk1"/>
              </a:solidFill>
              <a:latin typeface="Courier New"/>
              <a:ea typeface="Courier New"/>
              <a:cs typeface="Courier New"/>
              <a:sym typeface="Courier New"/>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62"/>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555" name="Google Shape;555;p62"/>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Arial"/>
              <a:buNone/>
            </a:pPr>
            <a:r>
              <a:rPr b="1" lang="en" sz="1500">
                <a:solidFill>
                  <a:schemeClr val="lt1"/>
                </a:solidFill>
                <a:latin typeface="Raleway"/>
                <a:ea typeface="Raleway"/>
                <a:cs typeface="Raleway"/>
                <a:sym typeface="Raleway"/>
              </a:rPr>
              <a:t>Behavioral Patterns</a:t>
            </a:r>
            <a:endParaRPr b="1" sz="1500">
              <a:solidFill>
                <a:schemeClr val="lt1"/>
              </a:solidFill>
              <a:latin typeface="Raleway"/>
              <a:ea typeface="Raleway"/>
              <a:cs typeface="Raleway"/>
              <a:sym typeface="Raleway"/>
            </a:endParaRPr>
          </a:p>
        </p:txBody>
      </p:sp>
      <p:sp>
        <p:nvSpPr>
          <p:cNvPr id="556" name="Google Shape;556;p62"/>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Strategy</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descr="Structure of the Strategy design pattern" id="557" name="Google Shape;557;p62"/>
          <p:cNvPicPr preferRelativeResize="0"/>
          <p:nvPr/>
        </p:nvPicPr>
        <p:blipFill>
          <a:blip r:embed="rId4">
            <a:alphaModFix/>
          </a:blip>
          <a:stretch>
            <a:fillRect/>
          </a:stretch>
        </p:blipFill>
        <p:spPr>
          <a:xfrm>
            <a:off x="5044200" y="1307499"/>
            <a:ext cx="3517325" cy="2957734"/>
          </a:xfrm>
          <a:prstGeom prst="rect">
            <a:avLst/>
          </a:prstGeom>
          <a:noFill/>
          <a:ln>
            <a:noFill/>
          </a:ln>
        </p:spPr>
      </p:pic>
      <p:pic>
        <p:nvPicPr>
          <p:cNvPr descr="Route planning strategies" id="558" name="Google Shape;558;p62"/>
          <p:cNvPicPr preferRelativeResize="0"/>
          <p:nvPr/>
        </p:nvPicPr>
        <p:blipFill>
          <a:blip r:embed="rId5">
            <a:alphaModFix/>
          </a:blip>
          <a:stretch>
            <a:fillRect/>
          </a:stretch>
        </p:blipFill>
        <p:spPr>
          <a:xfrm>
            <a:off x="772950" y="3243800"/>
            <a:ext cx="3486674" cy="1712750"/>
          </a:xfrm>
          <a:prstGeom prst="rect">
            <a:avLst/>
          </a:prstGeom>
          <a:noFill/>
          <a:ln>
            <a:noFill/>
          </a:ln>
        </p:spPr>
      </p:pic>
      <p:pic>
        <p:nvPicPr>
          <p:cNvPr descr="Various transportation strategies" id="559" name="Google Shape;559;p62"/>
          <p:cNvPicPr preferRelativeResize="0"/>
          <p:nvPr/>
        </p:nvPicPr>
        <p:blipFill>
          <a:blip r:embed="rId6">
            <a:alphaModFix/>
          </a:blip>
          <a:stretch>
            <a:fillRect/>
          </a:stretch>
        </p:blipFill>
        <p:spPr>
          <a:xfrm>
            <a:off x="820125" y="1364600"/>
            <a:ext cx="3817200" cy="178932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63"/>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566" name="Google Shape;566;p63"/>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Arial"/>
              <a:buNone/>
            </a:pPr>
            <a:r>
              <a:rPr b="1" lang="en" sz="1500">
                <a:solidFill>
                  <a:schemeClr val="lt1"/>
                </a:solidFill>
                <a:latin typeface="Raleway"/>
                <a:ea typeface="Raleway"/>
                <a:cs typeface="Raleway"/>
                <a:sym typeface="Raleway"/>
              </a:rPr>
              <a:t>Behavioral Patterns</a:t>
            </a:r>
            <a:endParaRPr b="1" sz="1500">
              <a:solidFill>
                <a:schemeClr val="lt1"/>
              </a:solidFill>
              <a:latin typeface="Raleway"/>
              <a:ea typeface="Raleway"/>
              <a:cs typeface="Raleway"/>
              <a:sym typeface="Raleway"/>
            </a:endParaRPr>
          </a:p>
        </p:txBody>
      </p:sp>
      <p:sp>
        <p:nvSpPr>
          <p:cNvPr id="567" name="Google Shape;567;p63"/>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Template Method</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descr="Data mining classes contained a lot of duplicate code" id="568" name="Google Shape;568;p63"/>
          <p:cNvPicPr preferRelativeResize="0"/>
          <p:nvPr/>
        </p:nvPicPr>
        <p:blipFill>
          <a:blip r:embed="rId4">
            <a:alphaModFix/>
          </a:blip>
          <a:stretch>
            <a:fillRect/>
          </a:stretch>
        </p:blipFill>
        <p:spPr>
          <a:xfrm>
            <a:off x="582100" y="1602203"/>
            <a:ext cx="3989900" cy="2960229"/>
          </a:xfrm>
          <a:prstGeom prst="rect">
            <a:avLst/>
          </a:prstGeom>
          <a:noFill/>
          <a:ln>
            <a:noFill/>
          </a:ln>
        </p:spPr>
      </p:pic>
      <p:pic>
        <p:nvPicPr>
          <p:cNvPr descr="Structure of the Template Method design pattern" id="569" name="Google Shape;569;p63"/>
          <p:cNvPicPr preferRelativeResize="0"/>
          <p:nvPr/>
        </p:nvPicPr>
        <p:blipFill>
          <a:blip r:embed="rId5">
            <a:alphaModFix/>
          </a:blip>
          <a:stretch>
            <a:fillRect/>
          </a:stretch>
        </p:blipFill>
        <p:spPr>
          <a:xfrm>
            <a:off x="5162575" y="1006675"/>
            <a:ext cx="3238500" cy="3619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p64"/>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576" name="Google Shape;576;p64"/>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200"/>
              <a:buFont typeface="Arial"/>
              <a:buNone/>
            </a:pPr>
            <a:r>
              <a:rPr b="1" lang="en" sz="1500">
                <a:solidFill>
                  <a:schemeClr val="lt1"/>
                </a:solidFill>
                <a:latin typeface="Raleway"/>
                <a:ea typeface="Raleway"/>
                <a:cs typeface="Raleway"/>
                <a:sym typeface="Raleway"/>
              </a:rPr>
              <a:t>Behavioral Patterns</a:t>
            </a:r>
            <a:endParaRPr b="1" sz="1500">
              <a:solidFill>
                <a:schemeClr val="lt1"/>
              </a:solidFill>
              <a:latin typeface="Raleway"/>
              <a:ea typeface="Raleway"/>
              <a:cs typeface="Raleway"/>
              <a:sym typeface="Raleway"/>
            </a:endParaRPr>
          </a:p>
        </p:txBody>
      </p:sp>
      <p:sp>
        <p:nvSpPr>
          <p:cNvPr id="577" name="Google Shape;577;p64"/>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Visitor</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pic>
        <p:nvPicPr>
          <p:cNvPr descr="Insurance agent" id="578" name="Google Shape;578;p64"/>
          <p:cNvPicPr preferRelativeResize="0"/>
          <p:nvPr/>
        </p:nvPicPr>
        <p:blipFill>
          <a:blip r:embed="rId4">
            <a:alphaModFix/>
          </a:blip>
          <a:stretch>
            <a:fillRect/>
          </a:stretch>
        </p:blipFill>
        <p:spPr>
          <a:xfrm>
            <a:off x="592075" y="1829900"/>
            <a:ext cx="4201400" cy="2100700"/>
          </a:xfrm>
          <a:prstGeom prst="rect">
            <a:avLst/>
          </a:prstGeom>
          <a:noFill/>
          <a:ln>
            <a:noFill/>
          </a:ln>
        </p:spPr>
      </p:pic>
      <p:pic>
        <p:nvPicPr>
          <p:cNvPr descr="Structure of the Visitor design pattern" id="579" name="Google Shape;579;p64"/>
          <p:cNvPicPr preferRelativeResize="0"/>
          <p:nvPr/>
        </p:nvPicPr>
        <p:blipFill>
          <a:blip r:embed="rId5">
            <a:alphaModFix/>
          </a:blip>
          <a:stretch>
            <a:fillRect/>
          </a:stretch>
        </p:blipFill>
        <p:spPr>
          <a:xfrm>
            <a:off x="5009325" y="1050675"/>
            <a:ext cx="3427600" cy="3559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5"/>
          <p:cNvSpPr/>
          <p:nvPr/>
        </p:nvSpPr>
        <p:spPr>
          <a:xfrm>
            <a:off x="443167" y="1249589"/>
            <a:ext cx="3143100" cy="623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3600"/>
              <a:buFont typeface="Arial"/>
              <a:buNone/>
            </a:pPr>
            <a:r>
              <a:rPr b="1" i="0" lang="en" sz="3600" u="none" cap="none" strike="noStrike">
                <a:solidFill>
                  <a:srgbClr val="595959"/>
                </a:solidFill>
                <a:latin typeface="Arial"/>
                <a:ea typeface="Arial"/>
                <a:cs typeface="Arial"/>
                <a:sym typeface="Arial"/>
              </a:rPr>
              <a:t>THANK YOU</a:t>
            </a:r>
            <a:endParaRPr b="0" i="0" sz="3600" u="none" cap="none" strike="noStrike">
              <a:solidFill>
                <a:srgbClr val="595959"/>
              </a:solidFill>
              <a:latin typeface="Arial"/>
              <a:ea typeface="Arial"/>
              <a:cs typeface="Arial"/>
              <a:sym typeface="Arial"/>
            </a:endParaRPr>
          </a:p>
        </p:txBody>
      </p:sp>
      <p:cxnSp>
        <p:nvCxnSpPr>
          <p:cNvPr id="586" name="Google Shape;586;p65"/>
          <p:cNvCxnSpPr/>
          <p:nvPr/>
        </p:nvCxnSpPr>
        <p:spPr>
          <a:xfrm rot="10800000">
            <a:off x="501552" y="1091370"/>
            <a:ext cx="3143100" cy="0"/>
          </a:xfrm>
          <a:prstGeom prst="straightConnector1">
            <a:avLst/>
          </a:prstGeom>
          <a:noFill/>
          <a:ln cap="flat" cmpd="sng" w="63500">
            <a:solidFill>
              <a:srgbClr val="2C81C1"/>
            </a:solidFill>
            <a:prstDash val="solid"/>
            <a:miter lim="800000"/>
            <a:headEnd len="sm" w="sm" type="none"/>
            <a:tailEnd len="sm" w="sm" type="none"/>
          </a:ln>
        </p:spPr>
      </p:cxnSp>
      <p:pic>
        <p:nvPicPr>
          <p:cNvPr id="587" name="Google Shape;587;p65"/>
          <p:cNvPicPr preferRelativeResize="0"/>
          <p:nvPr/>
        </p:nvPicPr>
        <p:blipFill rotWithShape="1">
          <a:blip r:embed="rId3">
            <a:alphaModFix/>
          </a:blip>
          <a:srcRect b="0" l="0" r="38525" t="0"/>
          <a:stretch/>
        </p:blipFill>
        <p:spPr>
          <a:xfrm>
            <a:off x="3486149" y="0"/>
            <a:ext cx="5657851" cy="5143501"/>
          </a:xfrm>
          <a:prstGeom prst="rect">
            <a:avLst/>
          </a:prstGeom>
          <a:noFill/>
          <a:ln>
            <a:noFill/>
          </a:ln>
        </p:spPr>
      </p:pic>
      <p:pic>
        <p:nvPicPr>
          <p:cNvPr id="588" name="Google Shape;588;p65"/>
          <p:cNvPicPr preferRelativeResize="0"/>
          <p:nvPr/>
        </p:nvPicPr>
        <p:blipFill rotWithShape="1">
          <a:blip r:embed="rId4">
            <a:alphaModFix/>
          </a:blip>
          <a:srcRect b="0" l="0" r="0" t="0"/>
          <a:stretch/>
        </p:blipFill>
        <p:spPr>
          <a:xfrm>
            <a:off x="501403" y="708429"/>
            <a:ext cx="889801" cy="29113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5"/>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169" name="Google Shape;169;p25"/>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Software Architecture &amp; Design Patterns</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170" name="Google Shape;170;p25"/>
          <p:cNvSpPr txBox="1"/>
          <p:nvPr/>
        </p:nvSpPr>
        <p:spPr>
          <a:xfrm>
            <a:off x="1039050" y="2280750"/>
            <a:ext cx="6848400" cy="582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3000">
                <a:latin typeface="Raleway"/>
                <a:ea typeface="Raleway"/>
                <a:cs typeface="Raleway"/>
                <a:sym typeface="Raleway"/>
              </a:rPr>
              <a:t>Monolithic and Microservices</a:t>
            </a:r>
            <a:endParaRPr b="1" sz="3000">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6"/>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177" name="Google Shape;177;p26"/>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Monolithic &amp; Microservices Architecture</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178" name="Google Shape;178;p26"/>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 Monolithic</a:t>
            </a:r>
            <a:endParaRPr sz="1300">
              <a:latin typeface="Raleway"/>
              <a:ea typeface="Raleway"/>
              <a:cs typeface="Raleway"/>
              <a:sym typeface="Raleway"/>
            </a:endParaRPr>
          </a:p>
        </p:txBody>
      </p:sp>
      <p:pic>
        <p:nvPicPr>
          <p:cNvPr descr="Image for post" id="179" name="Google Shape;179;p26"/>
          <p:cNvPicPr preferRelativeResize="0"/>
          <p:nvPr/>
        </p:nvPicPr>
        <p:blipFill>
          <a:blip r:embed="rId4">
            <a:alphaModFix/>
          </a:blip>
          <a:stretch>
            <a:fillRect/>
          </a:stretch>
        </p:blipFill>
        <p:spPr>
          <a:xfrm>
            <a:off x="1894800" y="1361800"/>
            <a:ext cx="5185426" cy="1993125"/>
          </a:xfrm>
          <a:prstGeom prst="rect">
            <a:avLst/>
          </a:prstGeom>
          <a:noFill/>
          <a:ln>
            <a:noFill/>
          </a:ln>
        </p:spPr>
      </p:pic>
      <p:sp>
        <p:nvSpPr>
          <p:cNvPr id="180" name="Google Shape;180;p26"/>
          <p:cNvSpPr txBox="1"/>
          <p:nvPr/>
        </p:nvSpPr>
        <p:spPr>
          <a:xfrm>
            <a:off x="544850" y="3475725"/>
            <a:ext cx="8006700" cy="489600"/>
          </a:xfrm>
          <a:prstGeom prst="rect">
            <a:avLst/>
          </a:prstGeom>
          <a:noFill/>
          <a:ln>
            <a:noFill/>
          </a:ln>
        </p:spPr>
        <p:txBody>
          <a:bodyPr anchorCtr="0" anchor="t" bIns="91425" lIns="91425" spcFirstLastPara="1" rIns="91425" wrap="square" tIns="91425">
            <a:noAutofit/>
          </a:bodyPr>
          <a:lstStyle/>
          <a:p>
            <a:pPr indent="-292100" lvl="0" marL="749300" rtl="0" algn="l">
              <a:lnSpc>
                <a:spcPct val="150000"/>
              </a:lnSpc>
              <a:spcBef>
                <a:spcPts val="0"/>
              </a:spcBef>
              <a:spcAft>
                <a:spcPts val="0"/>
              </a:spcAft>
              <a:buClr>
                <a:srgbClr val="292929"/>
              </a:buClr>
              <a:buSzPts val="1000"/>
              <a:buFont typeface="Raleway"/>
              <a:buChar char="●"/>
            </a:pPr>
            <a:r>
              <a:rPr lang="en" sz="1000">
                <a:solidFill>
                  <a:srgbClr val="292929"/>
                </a:solidFill>
                <a:highlight>
                  <a:srgbClr val="FFFFFF"/>
                </a:highlight>
                <a:latin typeface="Raleway"/>
                <a:ea typeface="Raleway"/>
                <a:cs typeface="Raleway"/>
                <a:sym typeface="Raleway"/>
              </a:rPr>
              <a:t>Simple to develop — At the beginning of a project it is much easier to go with Monolithic Architecture.</a:t>
            </a:r>
            <a:endParaRPr sz="1000">
              <a:solidFill>
                <a:srgbClr val="292929"/>
              </a:solidFill>
              <a:highlight>
                <a:srgbClr val="FFFFFF"/>
              </a:highlight>
              <a:latin typeface="Raleway"/>
              <a:ea typeface="Raleway"/>
              <a:cs typeface="Raleway"/>
              <a:sym typeface="Raleway"/>
            </a:endParaRPr>
          </a:p>
          <a:p>
            <a:pPr indent="-292100" lvl="0" marL="749300" rtl="0" algn="l">
              <a:lnSpc>
                <a:spcPct val="150000"/>
              </a:lnSpc>
              <a:spcBef>
                <a:spcPts val="0"/>
              </a:spcBef>
              <a:spcAft>
                <a:spcPts val="0"/>
              </a:spcAft>
              <a:buClr>
                <a:srgbClr val="292929"/>
              </a:buClr>
              <a:buSzPts val="1000"/>
              <a:buFont typeface="Raleway"/>
              <a:buChar char="●"/>
            </a:pPr>
            <a:r>
              <a:rPr lang="en" sz="1000">
                <a:solidFill>
                  <a:srgbClr val="292929"/>
                </a:solidFill>
                <a:highlight>
                  <a:srgbClr val="FFFFFF"/>
                </a:highlight>
                <a:latin typeface="Raleway"/>
                <a:ea typeface="Raleway"/>
                <a:cs typeface="Raleway"/>
                <a:sym typeface="Raleway"/>
              </a:rPr>
              <a:t>Simple to test. For example, you can implement end-to-end testing by simply launching the application and testing the UI with Selenium.</a:t>
            </a:r>
            <a:endParaRPr sz="1000">
              <a:solidFill>
                <a:srgbClr val="292929"/>
              </a:solidFill>
              <a:highlight>
                <a:srgbClr val="FFFFFF"/>
              </a:highlight>
              <a:latin typeface="Raleway"/>
              <a:ea typeface="Raleway"/>
              <a:cs typeface="Raleway"/>
              <a:sym typeface="Raleway"/>
            </a:endParaRPr>
          </a:p>
          <a:p>
            <a:pPr indent="-292100" lvl="0" marL="749300" rtl="0" algn="l">
              <a:lnSpc>
                <a:spcPct val="150000"/>
              </a:lnSpc>
              <a:spcBef>
                <a:spcPts val="0"/>
              </a:spcBef>
              <a:spcAft>
                <a:spcPts val="0"/>
              </a:spcAft>
              <a:buClr>
                <a:srgbClr val="292929"/>
              </a:buClr>
              <a:buSzPts val="1000"/>
              <a:buFont typeface="Raleway"/>
              <a:buChar char="●"/>
            </a:pPr>
            <a:r>
              <a:rPr lang="en" sz="1000">
                <a:solidFill>
                  <a:srgbClr val="292929"/>
                </a:solidFill>
                <a:highlight>
                  <a:srgbClr val="FFFFFF"/>
                </a:highlight>
                <a:latin typeface="Raleway"/>
                <a:ea typeface="Raleway"/>
                <a:cs typeface="Raleway"/>
                <a:sym typeface="Raleway"/>
              </a:rPr>
              <a:t>Simple to deploy. You have to copy the packaged application to a server.</a:t>
            </a:r>
            <a:endParaRPr sz="1000">
              <a:solidFill>
                <a:srgbClr val="292929"/>
              </a:solidFill>
              <a:highlight>
                <a:srgbClr val="FFFFFF"/>
              </a:highlight>
              <a:latin typeface="Raleway"/>
              <a:ea typeface="Raleway"/>
              <a:cs typeface="Raleway"/>
              <a:sym typeface="Raleway"/>
            </a:endParaRPr>
          </a:p>
          <a:p>
            <a:pPr indent="-292100" lvl="0" marL="749300" rtl="0" algn="l">
              <a:lnSpc>
                <a:spcPct val="150000"/>
              </a:lnSpc>
              <a:spcBef>
                <a:spcPts val="0"/>
              </a:spcBef>
              <a:spcAft>
                <a:spcPts val="0"/>
              </a:spcAft>
              <a:buClr>
                <a:srgbClr val="292929"/>
              </a:buClr>
              <a:buSzPts val="1000"/>
              <a:buFont typeface="Raleway"/>
              <a:buChar char="●"/>
            </a:pPr>
            <a:r>
              <a:rPr lang="en" sz="1000">
                <a:solidFill>
                  <a:srgbClr val="292929"/>
                </a:solidFill>
                <a:highlight>
                  <a:srgbClr val="FFFFFF"/>
                </a:highlight>
                <a:latin typeface="Raleway"/>
                <a:ea typeface="Raleway"/>
                <a:cs typeface="Raleway"/>
                <a:sym typeface="Raleway"/>
              </a:rPr>
              <a:t>Simple to scale horizontally by running multiple copies behind a load balancer.</a:t>
            </a:r>
            <a:endParaRPr sz="1000">
              <a:solidFill>
                <a:srgbClr val="292929"/>
              </a:solidFill>
              <a:highlight>
                <a:srgbClr val="FFFFFF"/>
              </a:highlight>
              <a:latin typeface="Raleway"/>
              <a:ea typeface="Raleway"/>
              <a:cs typeface="Raleway"/>
              <a:sym typeface="Raleway"/>
            </a:endParaRPr>
          </a:p>
          <a:p>
            <a:pPr indent="0" lvl="0" marL="0" rtl="0" algn="l">
              <a:lnSpc>
                <a:spcPct val="150000"/>
              </a:lnSpc>
              <a:spcBef>
                <a:spcPts val="0"/>
              </a:spcBef>
              <a:spcAft>
                <a:spcPts val="0"/>
              </a:spcAft>
              <a:buNone/>
            </a:pPr>
            <a:r>
              <a:t/>
            </a:r>
            <a:endParaRPr sz="1000">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7"/>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187" name="Google Shape;187;p27"/>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Architecture</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188" name="Google Shape;188;p27"/>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Microservices</a:t>
            </a:r>
            <a:endParaRPr sz="1300">
              <a:latin typeface="Raleway"/>
              <a:ea typeface="Raleway"/>
              <a:cs typeface="Raleway"/>
              <a:sym typeface="Raleway"/>
            </a:endParaRPr>
          </a:p>
        </p:txBody>
      </p:sp>
      <p:pic>
        <p:nvPicPr>
          <p:cNvPr id="189" name="Google Shape;189;p27"/>
          <p:cNvPicPr preferRelativeResize="0"/>
          <p:nvPr/>
        </p:nvPicPr>
        <p:blipFill>
          <a:blip r:embed="rId4">
            <a:alphaModFix/>
          </a:blip>
          <a:stretch>
            <a:fillRect/>
          </a:stretch>
        </p:blipFill>
        <p:spPr>
          <a:xfrm>
            <a:off x="330875" y="2156675"/>
            <a:ext cx="3352200" cy="1598400"/>
          </a:xfrm>
          <a:prstGeom prst="rect">
            <a:avLst/>
          </a:prstGeom>
          <a:noFill/>
          <a:ln>
            <a:noFill/>
          </a:ln>
        </p:spPr>
      </p:pic>
      <p:sp>
        <p:nvSpPr>
          <p:cNvPr id="190" name="Google Shape;190;p27"/>
          <p:cNvSpPr txBox="1"/>
          <p:nvPr/>
        </p:nvSpPr>
        <p:spPr>
          <a:xfrm>
            <a:off x="3628125" y="1413375"/>
            <a:ext cx="5387100" cy="489600"/>
          </a:xfrm>
          <a:prstGeom prst="rect">
            <a:avLst/>
          </a:prstGeom>
          <a:noFill/>
          <a:ln>
            <a:noFill/>
          </a:ln>
        </p:spPr>
        <p:txBody>
          <a:bodyPr anchorCtr="0" anchor="t" bIns="91425" lIns="91425" spcFirstLastPara="1" rIns="91425" wrap="square" tIns="91425">
            <a:noAutofit/>
          </a:bodyPr>
          <a:lstStyle/>
          <a:p>
            <a:pPr indent="-285750" lvl="0" marL="292100" rtl="0" algn="l">
              <a:lnSpc>
                <a:spcPct val="115000"/>
              </a:lnSpc>
              <a:spcBef>
                <a:spcPts val="0"/>
              </a:spcBef>
              <a:spcAft>
                <a:spcPts val="0"/>
              </a:spcAft>
              <a:buClr>
                <a:srgbClr val="000000"/>
              </a:buClr>
              <a:buSzPts val="900"/>
              <a:buFont typeface="Raleway"/>
              <a:buChar char="●"/>
            </a:pPr>
            <a:r>
              <a:rPr lang="en" sz="900">
                <a:highlight>
                  <a:srgbClr val="FFFFFF"/>
                </a:highlight>
                <a:latin typeface="Raleway"/>
                <a:ea typeface="Raleway"/>
                <a:cs typeface="Raleway"/>
                <a:sym typeface="Raleway"/>
              </a:rPr>
              <a:t>Microservices Enables the continuous delivery and deployment of large, complex applications.</a:t>
            </a:r>
            <a:endParaRPr sz="900">
              <a:highlight>
                <a:srgbClr val="FFFFFF"/>
              </a:highlight>
              <a:latin typeface="Raleway"/>
              <a:ea typeface="Raleway"/>
              <a:cs typeface="Raleway"/>
              <a:sym typeface="Raleway"/>
            </a:endParaRPr>
          </a:p>
          <a:p>
            <a:pPr indent="-285750" lvl="0" marL="292100" rtl="0" algn="l">
              <a:lnSpc>
                <a:spcPct val="115000"/>
              </a:lnSpc>
              <a:spcBef>
                <a:spcPts val="0"/>
              </a:spcBef>
              <a:spcAft>
                <a:spcPts val="0"/>
              </a:spcAft>
              <a:buClr>
                <a:srgbClr val="000000"/>
              </a:buClr>
              <a:buSzPts val="900"/>
              <a:buFont typeface="Raleway"/>
              <a:buChar char="●"/>
            </a:pPr>
            <a:r>
              <a:rPr lang="en" sz="900">
                <a:highlight>
                  <a:srgbClr val="FFFFFF"/>
                </a:highlight>
                <a:latin typeface="Raleway"/>
                <a:ea typeface="Raleway"/>
                <a:cs typeface="Raleway"/>
                <a:sym typeface="Raleway"/>
              </a:rPr>
              <a:t>Better testability — services are smaller and faster to test.</a:t>
            </a:r>
            <a:endParaRPr sz="900">
              <a:highlight>
                <a:srgbClr val="FFFFFF"/>
              </a:highlight>
              <a:latin typeface="Raleway"/>
              <a:ea typeface="Raleway"/>
              <a:cs typeface="Raleway"/>
              <a:sym typeface="Raleway"/>
            </a:endParaRPr>
          </a:p>
          <a:p>
            <a:pPr indent="-285750" lvl="0" marL="292100" rtl="0" algn="l">
              <a:lnSpc>
                <a:spcPct val="115000"/>
              </a:lnSpc>
              <a:spcBef>
                <a:spcPts val="0"/>
              </a:spcBef>
              <a:spcAft>
                <a:spcPts val="0"/>
              </a:spcAft>
              <a:buClr>
                <a:srgbClr val="000000"/>
              </a:buClr>
              <a:buSzPts val="900"/>
              <a:buFont typeface="Raleway"/>
              <a:buChar char="●"/>
            </a:pPr>
            <a:r>
              <a:rPr lang="en" sz="900">
                <a:highlight>
                  <a:srgbClr val="FFFFFF"/>
                </a:highlight>
                <a:latin typeface="Raleway"/>
                <a:ea typeface="Raleway"/>
                <a:cs typeface="Raleway"/>
                <a:sym typeface="Raleway"/>
              </a:rPr>
              <a:t>Better deployability — services can be deployed independently.</a:t>
            </a:r>
            <a:endParaRPr sz="900">
              <a:highlight>
                <a:srgbClr val="FFFFFF"/>
              </a:highlight>
              <a:latin typeface="Raleway"/>
              <a:ea typeface="Raleway"/>
              <a:cs typeface="Raleway"/>
              <a:sym typeface="Raleway"/>
            </a:endParaRPr>
          </a:p>
          <a:p>
            <a:pPr indent="-285750" lvl="0" marL="292100" rtl="0" algn="l">
              <a:lnSpc>
                <a:spcPct val="115000"/>
              </a:lnSpc>
              <a:spcBef>
                <a:spcPts val="0"/>
              </a:spcBef>
              <a:spcAft>
                <a:spcPts val="0"/>
              </a:spcAft>
              <a:buClr>
                <a:srgbClr val="000000"/>
              </a:buClr>
              <a:buSzPts val="900"/>
              <a:buFont typeface="Raleway"/>
              <a:buChar char="●"/>
            </a:pPr>
            <a:r>
              <a:rPr lang="en" sz="900">
                <a:highlight>
                  <a:srgbClr val="FFFFFF"/>
                </a:highlight>
                <a:latin typeface="Raleway"/>
                <a:ea typeface="Raleway"/>
                <a:cs typeface="Raleway"/>
                <a:sym typeface="Raleway"/>
              </a:rPr>
              <a:t>It enables you to organize the development effort around multiple teams. Each team is responsible for one or more single service. Each team can develop, deploy and scale their services independently of all of the other teams.</a:t>
            </a:r>
            <a:endParaRPr sz="900">
              <a:highlight>
                <a:srgbClr val="FFFFFF"/>
              </a:highlight>
              <a:latin typeface="Raleway"/>
              <a:ea typeface="Raleway"/>
              <a:cs typeface="Raleway"/>
              <a:sym typeface="Raleway"/>
            </a:endParaRPr>
          </a:p>
          <a:p>
            <a:pPr indent="-285750" lvl="0" marL="292100" rtl="0" algn="l">
              <a:lnSpc>
                <a:spcPct val="115000"/>
              </a:lnSpc>
              <a:spcBef>
                <a:spcPts val="0"/>
              </a:spcBef>
              <a:spcAft>
                <a:spcPts val="0"/>
              </a:spcAft>
              <a:buClr>
                <a:srgbClr val="000000"/>
              </a:buClr>
              <a:buSzPts val="900"/>
              <a:buFont typeface="Raleway"/>
              <a:buChar char="●"/>
            </a:pPr>
            <a:r>
              <a:rPr lang="en" sz="900">
                <a:highlight>
                  <a:srgbClr val="FFFFFF"/>
                </a:highlight>
                <a:latin typeface="Raleway"/>
                <a:ea typeface="Raleway"/>
                <a:cs typeface="Raleway"/>
                <a:sym typeface="Raleway"/>
              </a:rPr>
              <a:t>Each microservice is relatively small</a:t>
            </a:r>
            <a:endParaRPr sz="900">
              <a:highlight>
                <a:srgbClr val="FFFFFF"/>
              </a:highlight>
              <a:latin typeface="Raleway"/>
              <a:ea typeface="Raleway"/>
              <a:cs typeface="Raleway"/>
              <a:sym typeface="Raleway"/>
            </a:endParaRPr>
          </a:p>
          <a:p>
            <a:pPr indent="-285750" lvl="0" marL="292100" rtl="0" algn="l">
              <a:lnSpc>
                <a:spcPct val="115000"/>
              </a:lnSpc>
              <a:spcBef>
                <a:spcPts val="0"/>
              </a:spcBef>
              <a:spcAft>
                <a:spcPts val="0"/>
              </a:spcAft>
              <a:buClr>
                <a:srgbClr val="000000"/>
              </a:buClr>
              <a:buSzPts val="900"/>
              <a:buFont typeface="Raleway"/>
              <a:buChar char="●"/>
            </a:pPr>
            <a:r>
              <a:rPr lang="en" sz="900">
                <a:highlight>
                  <a:srgbClr val="FFFFFF"/>
                </a:highlight>
                <a:latin typeface="Raleway"/>
                <a:ea typeface="Raleway"/>
                <a:cs typeface="Raleway"/>
                <a:sym typeface="Raleway"/>
              </a:rPr>
              <a:t>Comfortable for a developer to understand</a:t>
            </a:r>
            <a:endParaRPr sz="900">
              <a:highlight>
                <a:srgbClr val="FFFFFF"/>
              </a:highlight>
              <a:latin typeface="Raleway"/>
              <a:ea typeface="Raleway"/>
              <a:cs typeface="Raleway"/>
              <a:sym typeface="Raleway"/>
            </a:endParaRPr>
          </a:p>
          <a:p>
            <a:pPr indent="-285750" lvl="0" marL="292100" rtl="0" algn="l">
              <a:lnSpc>
                <a:spcPct val="115000"/>
              </a:lnSpc>
              <a:spcBef>
                <a:spcPts val="0"/>
              </a:spcBef>
              <a:spcAft>
                <a:spcPts val="0"/>
              </a:spcAft>
              <a:buClr>
                <a:srgbClr val="000000"/>
              </a:buClr>
              <a:buSzPts val="900"/>
              <a:buFont typeface="Raleway"/>
              <a:buChar char="●"/>
            </a:pPr>
            <a:r>
              <a:rPr lang="en" sz="900">
                <a:highlight>
                  <a:srgbClr val="FFFFFF"/>
                </a:highlight>
                <a:latin typeface="Raleway"/>
                <a:ea typeface="Raleway"/>
                <a:cs typeface="Raleway"/>
                <a:sym typeface="Raleway"/>
              </a:rPr>
              <a:t>The IDE is faster making developers more productive</a:t>
            </a:r>
            <a:endParaRPr sz="900">
              <a:highlight>
                <a:srgbClr val="FFFFFF"/>
              </a:highlight>
              <a:latin typeface="Raleway"/>
              <a:ea typeface="Raleway"/>
              <a:cs typeface="Raleway"/>
              <a:sym typeface="Raleway"/>
            </a:endParaRPr>
          </a:p>
          <a:p>
            <a:pPr indent="-285750" lvl="0" marL="292100" rtl="0" algn="l">
              <a:lnSpc>
                <a:spcPct val="115000"/>
              </a:lnSpc>
              <a:spcBef>
                <a:spcPts val="0"/>
              </a:spcBef>
              <a:spcAft>
                <a:spcPts val="0"/>
              </a:spcAft>
              <a:buClr>
                <a:srgbClr val="000000"/>
              </a:buClr>
              <a:buSzPts val="900"/>
              <a:buFont typeface="Raleway"/>
              <a:buChar char="●"/>
            </a:pPr>
            <a:r>
              <a:rPr lang="en" sz="900">
                <a:highlight>
                  <a:srgbClr val="FFFFFF"/>
                </a:highlight>
                <a:latin typeface="Raleway"/>
                <a:ea typeface="Raleway"/>
                <a:cs typeface="Raleway"/>
                <a:sym typeface="Raleway"/>
              </a:rPr>
              <a:t>The application starts faster, which makes developers more productive, and speeds up deployments</a:t>
            </a:r>
            <a:endParaRPr sz="900">
              <a:highlight>
                <a:srgbClr val="FFFFFF"/>
              </a:highlight>
              <a:latin typeface="Raleway"/>
              <a:ea typeface="Raleway"/>
              <a:cs typeface="Raleway"/>
              <a:sym typeface="Raleway"/>
            </a:endParaRPr>
          </a:p>
          <a:p>
            <a:pPr indent="-285750" lvl="0" marL="292100" rtl="0" algn="l">
              <a:lnSpc>
                <a:spcPct val="115000"/>
              </a:lnSpc>
              <a:spcBef>
                <a:spcPts val="0"/>
              </a:spcBef>
              <a:spcAft>
                <a:spcPts val="0"/>
              </a:spcAft>
              <a:buClr>
                <a:srgbClr val="000000"/>
              </a:buClr>
              <a:buSzPts val="900"/>
              <a:buFont typeface="Raleway"/>
              <a:buChar char="●"/>
            </a:pPr>
            <a:r>
              <a:rPr lang="en" sz="900">
                <a:highlight>
                  <a:srgbClr val="FFFFFF"/>
                </a:highlight>
                <a:latin typeface="Raleway"/>
                <a:ea typeface="Raleway"/>
                <a:cs typeface="Raleway"/>
                <a:sym typeface="Raleway"/>
              </a:rPr>
              <a:t>Improved fault isolation. For example, if there is a memory leak in one service then only that service is affected. The other services continue to handle requests. In comparison, one misbehaving component of a monolithic architecture can bring down the entire system.</a:t>
            </a:r>
            <a:endParaRPr sz="900">
              <a:highlight>
                <a:srgbClr val="FFFFFF"/>
              </a:highlight>
              <a:latin typeface="Raleway"/>
              <a:ea typeface="Raleway"/>
              <a:cs typeface="Raleway"/>
              <a:sym typeface="Raleway"/>
            </a:endParaRPr>
          </a:p>
          <a:p>
            <a:pPr indent="-285750" lvl="0" marL="292100" rtl="0" algn="l">
              <a:lnSpc>
                <a:spcPct val="115000"/>
              </a:lnSpc>
              <a:spcBef>
                <a:spcPts val="0"/>
              </a:spcBef>
              <a:spcAft>
                <a:spcPts val="0"/>
              </a:spcAft>
              <a:buClr>
                <a:srgbClr val="000000"/>
              </a:buClr>
              <a:buSzPts val="900"/>
              <a:buFont typeface="Raleway"/>
              <a:buChar char="●"/>
            </a:pPr>
            <a:r>
              <a:rPr lang="en" sz="900">
                <a:highlight>
                  <a:srgbClr val="FFFFFF"/>
                </a:highlight>
                <a:latin typeface="Raleway"/>
                <a:ea typeface="Raleway"/>
                <a:cs typeface="Raleway"/>
                <a:sym typeface="Raleway"/>
              </a:rPr>
              <a:t>Microservices Eliminates any long-term commitment to a technology stack. When developing a new service you can pick a new technology stack. Similarly, when making major changes to an existing service you can rewrite it using a new technology stack.</a:t>
            </a:r>
            <a:endParaRPr sz="900">
              <a:highlight>
                <a:srgbClr val="FFFFFF"/>
              </a:highlight>
              <a:latin typeface="Raleway"/>
              <a:ea typeface="Raleway"/>
              <a:cs typeface="Raleway"/>
              <a:sym typeface="Raleway"/>
            </a:endParaRPr>
          </a:p>
          <a:p>
            <a:pPr indent="0" lvl="0" marL="0" rtl="0" algn="l">
              <a:lnSpc>
                <a:spcPct val="115000"/>
              </a:lnSpc>
              <a:spcBef>
                <a:spcPts val="0"/>
              </a:spcBef>
              <a:spcAft>
                <a:spcPts val="0"/>
              </a:spcAft>
              <a:buNone/>
            </a:pPr>
            <a:r>
              <a:t/>
            </a:r>
            <a:endParaRPr sz="900">
              <a:highlight>
                <a:srgbClr val="FFFFFF"/>
              </a:highlight>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8"/>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197" name="Google Shape;197;p28"/>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Software Architecture &amp; Design Patterns</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198" name="Google Shape;198;p28"/>
          <p:cNvSpPr txBox="1"/>
          <p:nvPr/>
        </p:nvSpPr>
        <p:spPr>
          <a:xfrm>
            <a:off x="1039050" y="2280750"/>
            <a:ext cx="6848400" cy="582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3000">
                <a:latin typeface="Raleway"/>
                <a:ea typeface="Raleway"/>
                <a:cs typeface="Raleway"/>
                <a:sym typeface="Raleway"/>
              </a:rPr>
              <a:t>Common Architecture</a:t>
            </a:r>
            <a:endParaRPr b="1" sz="3000">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9"/>
          <p:cNvPicPr preferRelativeResize="0"/>
          <p:nvPr/>
        </p:nvPicPr>
        <p:blipFill rotWithShape="1">
          <a:blip r:embed="rId3">
            <a:alphaModFix/>
          </a:blip>
          <a:srcRect b="0" l="0" r="0" t="0"/>
          <a:stretch/>
        </p:blipFill>
        <p:spPr>
          <a:xfrm>
            <a:off x="0" y="-13197"/>
            <a:ext cx="5743575" cy="514350"/>
          </a:xfrm>
          <a:prstGeom prst="rect">
            <a:avLst/>
          </a:prstGeom>
          <a:noFill/>
          <a:ln>
            <a:noFill/>
          </a:ln>
        </p:spPr>
      </p:pic>
      <p:sp>
        <p:nvSpPr>
          <p:cNvPr id="205" name="Google Shape;205;p29"/>
          <p:cNvSpPr txBox="1"/>
          <p:nvPr/>
        </p:nvSpPr>
        <p:spPr>
          <a:xfrm>
            <a:off x="225895" y="7238"/>
            <a:ext cx="4818300" cy="3402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1200"/>
              <a:buFont typeface="Arial"/>
              <a:buNone/>
            </a:pPr>
            <a:r>
              <a:rPr b="1" lang="en" sz="1500">
                <a:solidFill>
                  <a:schemeClr val="lt1"/>
                </a:solidFill>
                <a:latin typeface="Raleway"/>
                <a:ea typeface="Raleway"/>
                <a:cs typeface="Raleway"/>
                <a:sym typeface="Raleway"/>
              </a:rPr>
              <a:t>Architecture</a:t>
            </a:r>
            <a:endParaRPr b="1" sz="1500">
              <a:solidFill>
                <a:srgbClr val="FFFF00"/>
              </a:solidFill>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200"/>
              <a:buFont typeface="Arial"/>
              <a:buNone/>
            </a:pPr>
            <a:r>
              <a:t/>
            </a:r>
            <a:endParaRPr b="1" sz="1500">
              <a:solidFill>
                <a:schemeClr val="lt1"/>
              </a:solidFill>
              <a:latin typeface="Raleway"/>
              <a:ea typeface="Raleway"/>
              <a:cs typeface="Raleway"/>
              <a:sym typeface="Raleway"/>
            </a:endParaRPr>
          </a:p>
        </p:txBody>
      </p:sp>
      <p:sp>
        <p:nvSpPr>
          <p:cNvPr id="206" name="Google Shape;206;p29"/>
          <p:cNvSpPr txBox="1"/>
          <p:nvPr/>
        </p:nvSpPr>
        <p:spPr>
          <a:xfrm>
            <a:off x="630936" y="886968"/>
            <a:ext cx="7882200" cy="3858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b="1" lang="en" sz="1300">
                <a:latin typeface="Raleway"/>
                <a:ea typeface="Raleway"/>
                <a:cs typeface="Raleway"/>
                <a:sym typeface="Raleway"/>
              </a:rPr>
              <a:t>Layered pattern</a:t>
            </a:r>
            <a:endParaRPr b="1" sz="1300">
              <a:latin typeface="Raleway"/>
              <a:ea typeface="Raleway"/>
              <a:cs typeface="Raleway"/>
              <a:sym typeface="Raleway"/>
            </a:endParaRPr>
          </a:p>
          <a:p>
            <a:pPr indent="0" lvl="0" marL="0" rtl="0" algn="l">
              <a:spcBef>
                <a:spcPts val="0"/>
              </a:spcBef>
              <a:spcAft>
                <a:spcPts val="0"/>
              </a:spcAft>
              <a:buNone/>
            </a:pPr>
            <a:r>
              <a:t/>
            </a:r>
            <a:endParaRPr sz="1300">
              <a:latin typeface="Raleway"/>
              <a:ea typeface="Raleway"/>
              <a:cs typeface="Raleway"/>
              <a:sym typeface="Raleway"/>
            </a:endParaRPr>
          </a:p>
        </p:txBody>
      </p:sp>
      <p:sp>
        <p:nvSpPr>
          <p:cNvPr id="207" name="Google Shape;207;p29"/>
          <p:cNvSpPr txBox="1"/>
          <p:nvPr/>
        </p:nvSpPr>
        <p:spPr>
          <a:xfrm>
            <a:off x="749425" y="1504725"/>
            <a:ext cx="6192600" cy="489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292929"/>
                </a:solidFill>
                <a:highlight>
                  <a:srgbClr val="FFFFFF"/>
                </a:highlight>
                <a:latin typeface="Raleway"/>
                <a:ea typeface="Raleway"/>
                <a:cs typeface="Raleway"/>
                <a:sym typeface="Raleway"/>
              </a:rPr>
              <a:t>The most commonly found 4 layers of a general information system are as follows.</a:t>
            </a:r>
            <a:endParaRPr sz="1200">
              <a:solidFill>
                <a:srgbClr val="292929"/>
              </a:solidFill>
              <a:highlight>
                <a:srgbClr val="FFFFFF"/>
              </a:highlight>
              <a:latin typeface="Raleway"/>
              <a:ea typeface="Raleway"/>
              <a:cs typeface="Raleway"/>
              <a:sym typeface="Raleway"/>
            </a:endParaRPr>
          </a:p>
          <a:p>
            <a:pPr indent="-304800" lvl="0" marL="749300" rtl="0" algn="l">
              <a:lnSpc>
                <a:spcPct val="150000"/>
              </a:lnSpc>
              <a:spcBef>
                <a:spcPts val="0"/>
              </a:spcBef>
              <a:spcAft>
                <a:spcPts val="0"/>
              </a:spcAft>
              <a:buClr>
                <a:srgbClr val="292929"/>
              </a:buClr>
              <a:buSzPts val="1200"/>
              <a:buFont typeface="Georgia"/>
              <a:buChar char="●"/>
            </a:pPr>
            <a:r>
              <a:rPr b="1" lang="en" sz="1200">
                <a:solidFill>
                  <a:srgbClr val="292929"/>
                </a:solidFill>
                <a:highlight>
                  <a:srgbClr val="FFFFFF"/>
                </a:highlight>
                <a:latin typeface="Raleway"/>
                <a:ea typeface="Raleway"/>
                <a:cs typeface="Raleway"/>
                <a:sym typeface="Raleway"/>
              </a:rPr>
              <a:t>Presentation layer </a:t>
            </a:r>
            <a:r>
              <a:rPr lang="en" sz="1200">
                <a:solidFill>
                  <a:srgbClr val="292929"/>
                </a:solidFill>
                <a:highlight>
                  <a:srgbClr val="FFFFFF"/>
                </a:highlight>
                <a:latin typeface="Raleway"/>
                <a:ea typeface="Raleway"/>
                <a:cs typeface="Raleway"/>
                <a:sym typeface="Raleway"/>
              </a:rPr>
              <a:t>(also known as </a:t>
            </a:r>
            <a:r>
              <a:rPr b="1" lang="en" sz="1200">
                <a:solidFill>
                  <a:srgbClr val="292929"/>
                </a:solidFill>
                <a:highlight>
                  <a:srgbClr val="FFFFFF"/>
                </a:highlight>
                <a:latin typeface="Raleway"/>
                <a:ea typeface="Raleway"/>
                <a:cs typeface="Raleway"/>
                <a:sym typeface="Raleway"/>
              </a:rPr>
              <a:t>UI layer</a:t>
            </a:r>
            <a:r>
              <a:rPr lang="en" sz="1200">
                <a:solidFill>
                  <a:srgbClr val="292929"/>
                </a:solidFill>
                <a:highlight>
                  <a:srgbClr val="FFFFFF"/>
                </a:highlight>
                <a:latin typeface="Raleway"/>
                <a:ea typeface="Raleway"/>
                <a:cs typeface="Raleway"/>
                <a:sym typeface="Raleway"/>
              </a:rPr>
              <a:t>)</a:t>
            </a:r>
            <a:endParaRPr sz="1200">
              <a:solidFill>
                <a:srgbClr val="292929"/>
              </a:solidFill>
              <a:highlight>
                <a:srgbClr val="FFFFFF"/>
              </a:highlight>
              <a:latin typeface="Raleway"/>
              <a:ea typeface="Raleway"/>
              <a:cs typeface="Raleway"/>
              <a:sym typeface="Raleway"/>
            </a:endParaRPr>
          </a:p>
          <a:p>
            <a:pPr indent="-304800" lvl="0" marL="749300" rtl="0" algn="l">
              <a:lnSpc>
                <a:spcPct val="150000"/>
              </a:lnSpc>
              <a:spcBef>
                <a:spcPts val="0"/>
              </a:spcBef>
              <a:spcAft>
                <a:spcPts val="0"/>
              </a:spcAft>
              <a:buClr>
                <a:srgbClr val="292929"/>
              </a:buClr>
              <a:buSzPts val="1200"/>
              <a:buFont typeface="Georgia"/>
              <a:buChar char="●"/>
            </a:pPr>
            <a:r>
              <a:rPr b="1" lang="en" sz="1200">
                <a:solidFill>
                  <a:srgbClr val="292929"/>
                </a:solidFill>
                <a:highlight>
                  <a:srgbClr val="FFFFFF"/>
                </a:highlight>
                <a:latin typeface="Raleway"/>
                <a:ea typeface="Raleway"/>
                <a:cs typeface="Raleway"/>
                <a:sym typeface="Raleway"/>
              </a:rPr>
              <a:t>Business layer </a:t>
            </a:r>
            <a:r>
              <a:rPr lang="en" sz="1200">
                <a:solidFill>
                  <a:srgbClr val="292929"/>
                </a:solidFill>
                <a:highlight>
                  <a:srgbClr val="FFFFFF"/>
                </a:highlight>
                <a:latin typeface="Raleway"/>
                <a:ea typeface="Raleway"/>
                <a:cs typeface="Raleway"/>
                <a:sym typeface="Raleway"/>
              </a:rPr>
              <a:t>It contains business logic.</a:t>
            </a:r>
            <a:endParaRPr sz="1200">
              <a:solidFill>
                <a:srgbClr val="292929"/>
              </a:solidFill>
              <a:highlight>
                <a:srgbClr val="FFFFFF"/>
              </a:highlight>
              <a:latin typeface="Raleway"/>
              <a:ea typeface="Raleway"/>
              <a:cs typeface="Raleway"/>
              <a:sym typeface="Raleway"/>
            </a:endParaRPr>
          </a:p>
          <a:p>
            <a:pPr indent="-304800" lvl="0" marL="749300" rtl="0" algn="l">
              <a:lnSpc>
                <a:spcPct val="150000"/>
              </a:lnSpc>
              <a:spcBef>
                <a:spcPts val="0"/>
              </a:spcBef>
              <a:spcAft>
                <a:spcPts val="0"/>
              </a:spcAft>
              <a:buClr>
                <a:srgbClr val="292929"/>
              </a:buClr>
              <a:buSzPts val="1200"/>
              <a:buFont typeface="Georgia"/>
              <a:buChar char="●"/>
            </a:pPr>
            <a:r>
              <a:rPr b="1" lang="en" sz="1200">
                <a:solidFill>
                  <a:srgbClr val="292929"/>
                </a:solidFill>
                <a:highlight>
                  <a:srgbClr val="FFFFFF"/>
                </a:highlight>
                <a:latin typeface="Raleway"/>
                <a:ea typeface="Raleway"/>
                <a:cs typeface="Raleway"/>
                <a:sym typeface="Raleway"/>
              </a:rPr>
              <a:t>Persistence layer </a:t>
            </a:r>
            <a:r>
              <a:rPr lang="en" sz="1200">
                <a:solidFill>
                  <a:srgbClr val="292929"/>
                </a:solidFill>
                <a:highlight>
                  <a:srgbClr val="FFFFFF"/>
                </a:highlight>
                <a:latin typeface="Raleway"/>
                <a:ea typeface="Raleway"/>
                <a:cs typeface="Raleway"/>
                <a:sym typeface="Raleway"/>
              </a:rPr>
              <a:t>It’s used for handling functions like object-relational mapping</a:t>
            </a:r>
            <a:endParaRPr sz="1200">
              <a:solidFill>
                <a:srgbClr val="292929"/>
              </a:solidFill>
              <a:highlight>
                <a:srgbClr val="FFFFFF"/>
              </a:highlight>
              <a:latin typeface="Raleway"/>
              <a:ea typeface="Raleway"/>
              <a:cs typeface="Raleway"/>
              <a:sym typeface="Raleway"/>
            </a:endParaRPr>
          </a:p>
          <a:p>
            <a:pPr indent="-304800" lvl="0" marL="749300" rtl="0" algn="l">
              <a:lnSpc>
                <a:spcPct val="150000"/>
              </a:lnSpc>
              <a:spcBef>
                <a:spcPts val="0"/>
              </a:spcBef>
              <a:spcAft>
                <a:spcPts val="0"/>
              </a:spcAft>
              <a:buClr>
                <a:srgbClr val="292929"/>
              </a:buClr>
              <a:buSzPts val="1200"/>
              <a:buFont typeface="Georgia"/>
              <a:buChar char="●"/>
            </a:pPr>
            <a:r>
              <a:rPr b="1" lang="en" sz="1200">
                <a:solidFill>
                  <a:srgbClr val="292929"/>
                </a:solidFill>
                <a:highlight>
                  <a:srgbClr val="FFFFFF"/>
                </a:highlight>
                <a:latin typeface="Raleway"/>
                <a:ea typeface="Raleway"/>
                <a:cs typeface="Raleway"/>
                <a:sym typeface="Raleway"/>
              </a:rPr>
              <a:t>Database layer</a:t>
            </a:r>
            <a:r>
              <a:rPr lang="en" sz="1200">
                <a:solidFill>
                  <a:srgbClr val="292929"/>
                </a:solidFill>
                <a:highlight>
                  <a:srgbClr val="FFFFFF"/>
                </a:highlight>
                <a:latin typeface="Raleway"/>
                <a:ea typeface="Raleway"/>
                <a:cs typeface="Raleway"/>
                <a:sym typeface="Raleway"/>
              </a:rPr>
              <a:t> This is where all the data is stored</a:t>
            </a:r>
            <a:endParaRPr sz="1200">
              <a:solidFill>
                <a:srgbClr val="292929"/>
              </a:solidFill>
              <a:highlight>
                <a:srgbClr val="FFFFFF"/>
              </a:highlight>
              <a:latin typeface="Raleway"/>
              <a:ea typeface="Raleway"/>
              <a:cs typeface="Raleway"/>
              <a:sym typeface="Raleway"/>
            </a:endParaRPr>
          </a:p>
          <a:p>
            <a:pPr indent="0" lvl="0" marL="0" rtl="0" algn="l">
              <a:lnSpc>
                <a:spcPct val="141176"/>
              </a:lnSpc>
              <a:spcBef>
                <a:spcPts val="0"/>
              </a:spcBef>
              <a:spcAft>
                <a:spcPts val="0"/>
              </a:spcAft>
              <a:buNone/>
            </a:pPr>
            <a:br>
              <a:rPr lang="en" sz="1200">
                <a:solidFill>
                  <a:srgbClr val="292929"/>
                </a:solidFill>
                <a:highlight>
                  <a:srgbClr val="FFFFFF"/>
                </a:highlight>
                <a:latin typeface="Raleway"/>
                <a:ea typeface="Raleway"/>
                <a:cs typeface="Raleway"/>
                <a:sym typeface="Raleway"/>
              </a:rPr>
            </a:br>
            <a:r>
              <a:rPr lang="en" sz="1200">
                <a:solidFill>
                  <a:srgbClr val="292929"/>
                </a:solidFill>
                <a:highlight>
                  <a:srgbClr val="FFFFFF"/>
                </a:highlight>
                <a:latin typeface="Raleway"/>
                <a:ea typeface="Raleway"/>
                <a:cs typeface="Raleway"/>
                <a:sym typeface="Raleway"/>
              </a:rPr>
              <a:t>Usage</a:t>
            </a:r>
            <a:endParaRPr sz="1200">
              <a:solidFill>
                <a:srgbClr val="292929"/>
              </a:solidFill>
              <a:highlight>
                <a:srgbClr val="FFFFFF"/>
              </a:highlight>
              <a:latin typeface="Raleway"/>
              <a:ea typeface="Raleway"/>
              <a:cs typeface="Raleway"/>
              <a:sym typeface="Raleway"/>
            </a:endParaRPr>
          </a:p>
          <a:p>
            <a:pPr indent="-304800" lvl="0" marL="749300" rtl="0" algn="l">
              <a:lnSpc>
                <a:spcPct val="150000"/>
              </a:lnSpc>
              <a:spcBef>
                <a:spcPts val="0"/>
              </a:spcBef>
              <a:spcAft>
                <a:spcPts val="0"/>
              </a:spcAft>
              <a:buClr>
                <a:srgbClr val="292929"/>
              </a:buClr>
              <a:buSzPts val="1200"/>
              <a:buFont typeface="Raleway"/>
              <a:buChar char="●"/>
            </a:pPr>
            <a:r>
              <a:rPr lang="en" sz="1200">
                <a:solidFill>
                  <a:srgbClr val="292929"/>
                </a:solidFill>
                <a:highlight>
                  <a:srgbClr val="FFFFFF"/>
                </a:highlight>
                <a:latin typeface="Raleway"/>
                <a:ea typeface="Raleway"/>
                <a:cs typeface="Raleway"/>
                <a:sym typeface="Raleway"/>
              </a:rPr>
              <a:t>General desktop applications.</a:t>
            </a:r>
            <a:endParaRPr sz="1200">
              <a:solidFill>
                <a:srgbClr val="292929"/>
              </a:solidFill>
              <a:highlight>
                <a:srgbClr val="FFFFFF"/>
              </a:highlight>
              <a:latin typeface="Raleway"/>
              <a:ea typeface="Raleway"/>
              <a:cs typeface="Raleway"/>
              <a:sym typeface="Raleway"/>
            </a:endParaRPr>
          </a:p>
          <a:p>
            <a:pPr indent="-304800" lvl="0" marL="749300" rtl="0" algn="l">
              <a:lnSpc>
                <a:spcPct val="150000"/>
              </a:lnSpc>
              <a:spcBef>
                <a:spcPts val="0"/>
              </a:spcBef>
              <a:spcAft>
                <a:spcPts val="0"/>
              </a:spcAft>
              <a:buClr>
                <a:srgbClr val="292929"/>
              </a:buClr>
              <a:buSzPts val="1200"/>
              <a:buFont typeface="Raleway"/>
              <a:buChar char="●"/>
            </a:pPr>
            <a:r>
              <a:rPr lang="en" sz="1200">
                <a:solidFill>
                  <a:srgbClr val="292929"/>
                </a:solidFill>
                <a:highlight>
                  <a:srgbClr val="FFFFFF"/>
                </a:highlight>
                <a:latin typeface="Raleway"/>
                <a:ea typeface="Raleway"/>
                <a:cs typeface="Raleway"/>
                <a:sym typeface="Raleway"/>
              </a:rPr>
              <a:t>E commerce web applications.</a:t>
            </a:r>
            <a:endParaRPr sz="1200">
              <a:solidFill>
                <a:srgbClr val="292929"/>
              </a:solidFill>
              <a:highlight>
                <a:srgbClr val="FFFFFF"/>
              </a:highlight>
              <a:latin typeface="Raleway"/>
              <a:ea typeface="Raleway"/>
              <a:cs typeface="Raleway"/>
              <a:sym typeface="Raleway"/>
            </a:endParaRPr>
          </a:p>
          <a:p>
            <a:pPr indent="0" lvl="0" marL="0" rtl="0" algn="l">
              <a:lnSpc>
                <a:spcPct val="150000"/>
              </a:lnSpc>
              <a:spcBef>
                <a:spcPts val="0"/>
              </a:spcBef>
              <a:spcAft>
                <a:spcPts val="0"/>
              </a:spcAft>
              <a:buNone/>
            </a:pPr>
            <a:r>
              <a:t/>
            </a:r>
            <a:endParaRPr sz="1200">
              <a:latin typeface="Raleway"/>
              <a:ea typeface="Raleway"/>
              <a:cs typeface="Raleway"/>
              <a:sym typeface="Raleway"/>
            </a:endParaRPr>
          </a:p>
        </p:txBody>
      </p:sp>
      <p:pic>
        <p:nvPicPr>
          <p:cNvPr id="208" name="Google Shape;208;p29"/>
          <p:cNvPicPr preferRelativeResize="0"/>
          <p:nvPr/>
        </p:nvPicPr>
        <p:blipFill>
          <a:blip r:embed="rId4">
            <a:alphaModFix/>
          </a:blip>
          <a:stretch>
            <a:fillRect/>
          </a:stretch>
        </p:blipFill>
        <p:spPr>
          <a:xfrm>
            <a:off x="6716175" y="1282900"/>
            <a:ext cx="1885950" cy="3067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